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35" r:id="rId2"/>
  </p:sldMasterIdLst>
  <p:notesMasterIdLst>
    <p:notesMasterId r:id="rId51"/>
  </p:notesMasterIdLst>
  <p:sldIdLst>
    <p:sldId id="2253" r:id="rId3"/>
    <p:sldId id="257" r:id="rId4"/>
    <p:sldId id="2419" r:id="rId5"/>
    <p:sldId id="2374" r:id="rId6"/>
    <p:sldId id="2356" r:id="rId7"/>
    <p:sldId id="2424" r:id="rId8"/>
    <p:sldId id="2408" r:id="rId9"/>
    <p:sldId id="2422" r:id="rId10"/>
    <p:sldId id="2421" r:id="rId11"/>
    <p:sldId id="2423" r:id="rId12"/>
    <p:sldId id="2426" r:id="rId13"/>
    <p:sldId id="2428" r:id="rId14"/>
    <p:sldId id="2427" r:id="rId15"/>
    <p:sldId id="2425" r:id="rId16"/>
    <p:sldId id="2429" r:id="rId17"/>
    <p:sldId id="265" r:id="rId18"/>
    <p:sldId id="2357" r:id="rId19"/>
    <p:sldId id="2367" r:id="rId20"/>
    <p:sldId id="2405" r:id="rId21"/>
    <p:sldId id="2370" r:id="rId22"/>
    <p:sldId id="2430" r:id="rId23"/>
    <p:sldId id="269" r:id="rId24"/>
    <p:sldId id="272" r:id="rId25"/>
    <p:sldId id="273" r:id="rId26"/>
    <p:sldId id="2420" r:id="rId27"/>
    <p:sldId id="2416" r:id="rId28"/>
    <p:sldId id="2431" r:id="rId29"/>
    <p:sldId id="2434" r:id="rId30"/>
    <p:sldId id="1253" r:id="rId31"/>
    <p:sldId id="1255" r:id="rId32"/>
    <p:sldId id="2435" r:id="rId33"/>
    <p:sldId id="2436" r:id="rId34"/>
    <p:sldId id="2437" r:id="rId35"/>
    <p:sldId id="2438" r:id="rId36"/>
    <p:sldId id="2439" r:id="rId37"/>
    <p:sldId id="2440" r:id="rId38"/>
    <p:sldId id="2355" r:id="rId39"/>
    <p:sldId id="2432" r:id="rId40"/>
    <p:sldId id="2418" r:id="rId41"/>
    <p:sldId id="278" r:id="rId42"/>
    <p:sldId id="1254" r:id="rId43"/>
    <p:sldId id="2433" r:id="rId44"/>
    <p:sldId id="277" r:id="rId45"/>
    <p:sldId id="2388" r:id="rId46"/>
    <p:sldId id="2414" r:id="rId47"/>
    <p:sldId id="2404" r:id="rId48"/>
    <p:sldId id="2411" r:id="rId49"/>
    <p:sldId id="24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79" autoAdjust="0"/>
    <p:restoredTop sz="82173" autoAdjust="0"/>
  </p:normalViewPr>
  <p:slideViewPr>
    <p:cSldViewPr snapToGrid="0">
      <p:cViewPr varScale="1">
        <p:scale>
          <a:sx n="110" d="100"/>
          <a:sy n="110" d="100"/>
        </p:scale>
        <p:origin x="208" y="368"/>
      </p:cViewPr>
      <p:guideLst/>
    </p:cSldViewPr>
  </p:slideViewPr>
  <p:outlineViewPr>
    <p:cViewPr>
      <p:scale>
        <a:sx n="33" d="100"/>
        <a:sy n="33" d="100"/>
      </p:scale>
      <p:origin x="0" y="-21336"/>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BA12D-4609-490C-8F60-AA84BA4E46BE}"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A096C-96ED-434B-BB48-68877A4C29CF}" type="slidenum">
              <a:rPr lang="en-US" smtClean="0"/>
              <a:t>‹#›</a:t>
            </a:fld>
            <a:endParaRPr lang="en-US"/>
          </a:p>
        </p:txBody>
      </p:sp>
    </p:spTree>
    <p:extLst>
      <p:ext uri="{BB962C8B-B14F-4D97-AF65-F5344CB8AC3E}">
        <p14:creationId xmlns:p14="http://schemas.microsoft.com/office/powerpoint/2010/main" val="23555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01C459-1B25-0C48-A748-0A838B3DF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98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11</a:t>
            </a:fld>
            <a:endParaRPr lang="en-US"/>
          </a:p>
        </p:txBody>
      </p:sp>
    </p:spTree>
    <p:extLst>
      <p:ext uri="{BB962C8B-B14F-4D97-AF65-F5344CB8AC3E}">
        <p14:creationId xmlns:p14="http://schemas.microsoft.com/office/powerpoint/2010/main" val="112586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12</a:t>
            </a:fld>
            <a:endParaRPr lang="en-US"/>
          </a:p>
        </p:txBody>
      </p:sp>
    </p:spTree>
    <p:extLst>
      <p:ext uri="{BB962C8B-B14F-4D97-AF65-F5344CB8AC3E}">
        <p14:creationId xmlns:p14="http://schemas.microsoft.com/office/powerpoint/2010/main" val="147926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13</a:t>
            </a:fld>
            <a:endParaRPr lang="en-US"/>
          </a:p>
        </p:txBody>
      </p:sp>
    </p:spTree>
    <p:extLst>
      <p:ext uri="{BB962C8B-B14F-4D97-AF65-F5344CB8AC3E}">
        <p14:creationId xmlns:p14="http://schemas.microsoft.com/office/powerpoint/2010/main" val="3174065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12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39779c79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739779c7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824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17</a:t>
            </a:fld>
            <a:endParaRPr lang="en-US"/>
          </a:p>
        </p:txBody>
      </p:sp>
    </p:spTree>
    <p:extLst>
      <p:ext uri="{BB962C8B-B14F-4D97-AF65-F5344CB8AC3E}">
        <p14:creationId xmlns:p14="http://schemas.microsoft.com/office/powerpoint/2010/main" val="408450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Bayesian framework model parameters are assumed to be random variables and therefore have probability distributions, we seek to estimate the pos- </a:t>
            </a:r>
            <a:r>
              <a:rPr lang="en-US" sz="1200" kern="1200" dirty="0" err="1">
                <a:solidFill>
                  <a:schemeClr val="tx1"/>
                </a:solidFill>
                <a:effectLst/>
                <a:latin typeface="+mn-lt"/>
                <a:ea typeface="+mn-ea"/>
                <a:cs typeface="+mn-cs"/>
              </a:rPr>
              <a:t>terior</a:t>
            </a:r>
            <a:r>
              <a:rPr lang="en-US" sz="1200" kern="1200" dirty="0">
                <a:solidFill>
                  <a:schemeClr val="tx1"/>
                </a:solidFill>
                <a:effectLst/>
                <a:latin typeface="+mn-lt"/>
                <a:ea typeface="+mn-ea"/>
                <a:cs typeface="+mn-cs"/>
              </a:rPr>
              <a:t> distribution of these parameters (Gelman et al., 2013). </a:t>
            </a:r>
            <a:endParaRPr lang="en-US" dirty="0"/>
          </a:p>
          <a:p>
            <a:r>
              <a:rPr lang="en-US" sz="1200" kern="1200" dirty="0">
                <a:solidFill>
                  <a:schemeClr val="tx1"/>
                </a:solidFill>
                <a:effectLst/>
                <a:latin typeface="+mn-lt"/>
                <a:ea typeface="+mn-ea"/>
                <a:cs typeface="+mn-cs"/>
              </a:rPr>
              <a:t>Approximate Bayesian Computation (ABC) methods can be used to approximate these posterior distributions when a likelihood function is intractable or not known (Beaumont et al., 2002), and can be used when the data available are coarse or complex.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18</a:t>
            </a:fld>
            <a:endParaRPr lang="en-US"/>
          </a:p>
        </p:txBody>
      </p:sp>
    </p:spTree>
    <p:extLst>
      <p:ext uri="{BB962C8B-B14F-4D97-AF65-F5344CB8AC3E}">
        <p14:creationId xmlns:p14="http://schemas.microsoft.com/office/powerpoint/2010/main" val="2276358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31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3abdcb4f1_1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73abdcb4f1_1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08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92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37" name="Google Shape;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88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8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69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abdcb4f1_1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g73abdcb4f1_1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476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384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37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29</a:t>
            </a:fld>
            <a:endParaRPr lang="en-US"/>
          </a:p>
        </p:txBody>
      </p:sp>
    </p:spTree>
    <p:extLst>
      <p:ext uri="{BB962C8B-B14F-4D97-AF65-F5344CB8AC3E}">
        <p14:creationId xmlns:p14="http://schemas.microsoft.com/office/powerpoint/2010/main" val="63756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30</a:t>
            </a:fld>
            <a:endParaRPr lang="en-US"/>
          </a:p>
        </p:txBody>
      </p:sp>
    </p:spTree>
    <p:extLst>
      <p:ext uri="{BB962C8B-B14F-4D97-AF65-F5344CB8AC3E}">
        <p14:creationId xmlns:p14="http://schemas.microsoft.com/office/powerpoint/2010/main" val="1006367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059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02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3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 name="Google Shape;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0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813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101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999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37</a:t>
            </a:fld>
            <a:endParaRPr lang="en-US"/>
          </a:p>
        </p:txBody>
      </p:sp>
    </p:spTree>
    <p:extLst>
      <p:ext uri="{BB962C8B-B14F-4D97-AF65-F5344CB8AC3E}">
        <p14:creationId xmlns:p14="http://schemas.microsoft.com/office/powerpoint/2010/main" val="4159964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80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17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754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41</a:t>
            </a:fld>
            <a:endParaRPr lang="en-US"/>
          </a:p>
        </p:txBody>
      </p:sp>
    </p:spTree>
    <p:extLst>
      <p:ext uri="{BB962C8B-B14F-4D97-AF65-F5344CB8AC3E}">
        <p14:creationId xmlns:p14="http://schemas.microsoft.com/office/powerpoint/2010/main" val="3902649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736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93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367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506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27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5</a:t>
            </a:fld>
            <a:endParaRPr lang="en-US"/>
          </a:p>
        </p:txBody>
      </p:sp>
    </p:spTree>
    <p:extLst>
      <p:ext uri="{BB962C8B-B14F-4D97-AF65-F5344CB8AC3E}">
        <p14:creationId xmlns:p14="http://schemas.microsoft.com/office/powerpoint/2010/main" val="334728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6</a:t>
            </a:fld>
            <a:endParaRPr lang="en-US"/>
          </a:p>
        </p:txBody>
      </p:sp>
    </p:spTree>
    <p:extLst>
      <p:ext uri="{BB962C8B-B14F-4D97-AF65-F5344CB8AC3E}">
        <p14:creationId xmlns:p14="http://schemas.microsoft.com/office/powerpoint/2010/main" val="313627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7</a:t>
            </a:fld>
            <a:endParaRPr lang="en-US"/>
          </a:p>
        </p:txBody>
      </p:sp>
    </p:spTree>
    <p:extLst>
      <p:ext uri="{BB962C8B-B14F-4D97-AF65-F5344CB8AC3E}">
        <p14:creationId xmlns:p14="http://schemas.microsoft.com/office/powerpoint/2010/main" val="1279534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8</a:t>
            </a:fld>
            <a:endParaRPr lang="en-US"/>
          </a:p>
        </p:txBody>
      </p:sp>
    </p:spTree>
    <p:extLst>
      <p:ext uri="{BB962C8B-B14F-4D97-AF65-F5344CB8AC3E}">
        <p14:creationId xmlns:p14="http://schemas.microsoft.com/office/powerpoint/2010/main" val="3167349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10</a:t>
            </a:fld>
            <a:endParaRPr lang="en-US"/>
          </a:p>
        </p:txBody>
      </p:sp>
    </p:spTree>
    <p:extLst>
      <p:ext uri="{BB962C8B-B14F-4D97-AF65-F5344CB8AC3E}">
        <p14:creationId xmlns:p14="http://schemas.microsoft.com/office/powerpoint/2010/main" val="2229032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F18102CB-0AEA-064A-BABD-BA26185DA371}" type="datetime1">
              <a:rPr lang="en-US" smtClean="0"/>
              <a:t>11/10/20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504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E7C2F0DF-E62B-724F-B51C-936207BBEF7B}" type="datetime1">
              <a:rPr lang="en-US" smtClean="0"/>
              <a:t>11/10/20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5636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D4EC4B08-B6F5-7241-AA2C-781A94ADF284}" type="datetime1">
              <a:rPr lang="en-US" smtClean="0"/>
              <a:t>11/10/20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7403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379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9FC3D679-F571-2846-854D-9551D19C8CCA}" type="datetime1">
              <a:rPr lang="en-US" smtClean="0"/>
              <a:t>11/10/20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1734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AF668090-630E-3443-9DC8-82452858CAA4}" type="datetime1">
              <a:rPr lang="en-US" smtClean="0"/>
              <a:t>11/10/20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749579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a:xfrm>
            <a:off x="133662" y="6463415"/>
            <a:ext cx="3447738" cy="365125"/>
          </a:xfrm>
        </p:spPr>
        <p:txBody>
          <a:bodyPr/>
          <a:lstStyle/>
          <a:p>
            <a:fld id="{408B87E2-035F-9E43-8504-927F4219DC81}" type="datetime1">
              <a:rPr lang="en-US" smtClean="0"/>
              <a:t>11/10/20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35530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2D93B8E1-4318-5945-8782-85D0E3C63AF6}" type="datetime1">
              <a:rPr lang="en-US" smtClean="0"/>
              <a:t>11/10/20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8639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CEA0DD62-E577-9B4C-96C2-FA3BBF84F749}" type="datetime1">
              <a:rPr lang="en-US" smtClean="0"/>
              <a:t>11/10/20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89390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624C5315-8A6C-C349-8480-4DE9DEB6BB5F}" type="datetime1">
              <a:rPr lang="en-US" smtClean="0"/>
              <a:t>11/10/20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3549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D2BC6882-81D8-BA43-A12A-12E00210FE44}" type="datetime1">
              <a:rPr lang="en-US" smtClean="0"/>
              <a:t>11/10/20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3806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hasCustomPrompt="1"/>
          </p:nvPr>
        </p:nvSpPr>
        <p:spPr>
          <a:xfrm>
            <a:off x="838200" y="365125"/>
            <a:ext cx="10515600" cy="1325563"/>
          </a:xfrm>
        </p:spPr>
        <p:txBody>
          <a:bodyPr/>
          <a:lstStyle/>
          <a:p>
            <a:r>
              <a:rPr lang="en-US" sz="4400" b="1" dirty="0">
                <a:solidFill>
                  <a:srgbClr val="990014"/>
                </a:solidFill>
              </a:rPr>
              <a:t>Why Our Model is Unique</a:t>
            </a:r>
            <a:endParaRPr lang="en-US" dirty="0"/>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320A4567-4EF2-2C40-B272-301124C57413}" type="datetime1">
              <a:rPr lang="en-US" smtClean="0"/>
              <a:t>11/10/20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69001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59043C0A-ED4C-AE41-811D-96D7FE795B21}" type="datetime1">
              <a:rPr lang="en-US" smtClean="0"/>
              <a:t>11/10/20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96418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894AB957-FF2C-C444-8198-4D05EABDD015}" type="datetime1">
              <a:rPr lang="en-US" smtClean="0"/>
              <a:t>11/10/20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49249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193081DA-F5CD-7E43-BB31-14CE86F69237}" type="datetime1">
              <a:rPr lang="en-US" smtClean="0"/>
              <a:t>11/10/20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52079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BE7E17F5-1FEC-DD43-AB09-57426C061C5A}" type="datetime1">
              <a:rPr lang="en-US" smtClean="0"/>
              <a:t>11/10/20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24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p:txBody>
          <a:bodyPr/>
          <a:lstStyle/>
          <a:p>
            <a:fld id="{9F9FF372-0FEE-1E48-97F5-D99D5EB0A651}" type="datetime1">
              <a:rPr lang="en-US" smtClean="0"/>
              <a:t>11/10/20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18469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11590F29-6BCA-0A40-912F-AF732810BC37}" type="datetime1">
              <a:rPr lang="en-US" smtClean="0"/>
              <a:t>11/10/20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76038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F9C8EB0E-47F9-D442-B550-52903A87367D}" type="datetime1">
              <a:rPr lang="en-US" smtClean="0"/>
              <a:t>11/10/20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97323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F60C1FB8-8391-9545-9FAB-BD37D4DF4980}" type="datetime1">
              <a:rPr lang="en-US" smtClean="0"/>
              <a:t>11/10/20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57960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EBA5D7B9-BAE4-A84D-90E1-001B26671992}" type="datetime1">
              <a:rPr lang="en-US" smtClean="0"/>
              <a:t>11/10/20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4596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9BB103DD-54E7-1644-8544-2D08EA21BC10}" type="datetime1">
              <a:rPr lang="en-US" smtClean="0"/>
              <a:t>11/10/20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95224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D5A93835-3811-0349-9366-8C33A62ECCB6}" type="datetime1">
              <a:rPr lang="en-US" smtClean="0"/>
              <a:t>11/10/20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6425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9613FC19-67DD-314A-8C42-A67DC8EDEC8D}" type="datetime1">
              <a:rPr lang="en-US" smtClean="0"/>
              <a:t>11/10/20</a:t>
            </a:fld>
            <a:endParaRPr lang="en-US" dirty="0"/>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dirty="0"/>
          </a:p>
        </p:txBody>
      </p:sp>
    </p:spTree>
    <p:extLst>
      <p:ext uri="{BB962C8B-B14F-4D97-AF65-F5344CB8AC3E}">
        <p14:creationId xmlns:p14="http://schemas.microsoft.com/office/powerpoint/2010/main" val="32420401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47"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A980A2FD-E0AD-4E47-A112-C4DB7ECDCE1B}" type="datetime1">
              <a:rPr lang="en-US" smtClean="0"/>
              <a:t>11/10/20</a:t>
            </a:fld>
            <a:endParaRPr lang="en-US"/>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a:p>
        </p:txBody>
      </p:sp>
    </p:spTree>
    <p:extLst>
      <p:ext uri="{BB962C8B-B14F-4D97-AF65-F5344CB8AC3E}">
        <p14:creationId xmlns:p14="http://schemas.microsoft.com/office/powerpoint/2010/main" val="140603662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8F07DBE0-9FEE-114A-B3F9-5F031891B092}"/>
              </a:ext>
            </a:extLst>
          </p:cNvPr>
          <p:cNvSpPr>
            <a:spLocks noGrp="1"/>
          </p:cNvSpPr>
          <p:nvPr>
            <p:ph type="title"/>
          </p:nvPr>
        </p:nvSpPr>
        <p:spPr>
          <a:xfrm>
            <a:off x="309716" y="70226"/>
            <a:ext cx="11572567" cy="3713625"/>
          </a:xfrm>
        </p:spPr>
        <p:txBody>
          <a:bodyPr vert="horz" lIns="91440" tIns="45720" rIns="91440" bIns="45720" rtlCol="0" anchor="b">
            <a:normAutofit fontScale="90000"/>
          </a:bodyPr>
          <a:lstStyle/>
          <a:p>
            <a:pPr algn="ct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 Risk-stratified COVID-19 Policy Analysis</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for</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Los Angeles County</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through an</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Integrated Risk</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and</a:t>
            </a:r>
            <a:b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br>
            <a:r>
              <a:rPr lang="en-US" sz="4000" dirty="0">
                <a:ln w="22225">
                  <a:solidFill>
                    <a:schemeClr val="tx1"/>
                  </a:solidFill>
                  <a:miter lim="800000"/>
                </a:ln>
                <a:solidFill>
                  <a:srgbClr val="FFFFFF"/>
                </a:solidFill>
                <a:ea typeface="Helvetica Neue" panose="02000503000000020004" pitchFamily="2" charset="0"/>
                <a:cs typeface="Helvetica Neue" panose="02000503000000020004" pitchFamily="2" charset="0"/>
              </a:rPr>
              <a:t>Stochastic Epidemiological Model</a:t>
            </a:r>
          </a:p>
        </p:txBody>
      </p:sp>
      <p:sp>
        <p:nvSpPr>
          <p:cNvPr id="7" name="Text Box 3">
            <a:extLst>
              <a:ext uri="{FF2B5EF4-FFF2-40B4-BE49-F238E27FC236}">
                <a16:creationId xmlns:a16="http://schemas.microsoft.com/office/drawing/2014/main" id="{BEA734B9-F87C-0A4D-81D2-FC1C159634F4}"/>
              </a:ext>
            </a:extLst>
          </p:cNvPr>
          <p:cNvSpPr txBox="1">
            <a:spLocks noChangeArrowheads="1"/>
          </p:cNvSpPr>
          <p:nvPr/>
        </p:nvSpPr>
        <p:spPr bwMode="auto">
          <a:xfrm>
            <a:off x="3699164" y="6123632"/>
            <a:ext cx="5126181" cy="523220"/>
          </a:xfrm>
          <a:prstGeom prst="rect">
            <a:avLst/>
          </a:prstGeom>
          <a:noFill/>
          <a:ln w="9525">
            <a:noFill/>
            <a:miter lim="800000"/>
            <a:headEnd/>
            <a:tailEnd/>
          </a:ln>
        </p:spPr>
        <p:txBody>
          <a:bodyPr wrap="square" anchor="ctr">
            <a:prstTxWarp prst="textNoShape">
              <a:avLst/>
            </a:prstTxWarp>
            <a:spAutoFit/>
          </a:bodyPr>
          <a:lstStyle/>
          <a:p>
            <a:pPr lvl="0" defTabSz="1219170" fontAlgn="base">
              <a:spcBef>
                <a:spcPct val="0"/>
              </a:spcBef>
              <a:spcAft>
                <a:spcPct val="0"/>
              </a:spcAft>
            </a:pPr>
            <a:r>
              <a:rPr lang="en-US" sz="2800" b="1" dirty="0" err="1">
                <a:solidFill>
                  <a:srgbClr val="76D6FF"/>
                </a:solidFill>
                <a:latin typeface="Helvetica Neue Light" panose="02000403000000020004" pitchFamily="2" charset="0"/>
                <a:ea typeface="Helvetica Neue Light" panose="02000403000000020004" pitchFamily="2" charset="0"/>
              </a:rPr>
              <a:t>uscbiostats.github.io</a:t>
            </a:r>
            <a:r>
              <a:rPr lang="en-US" sz="2800" b="1" dirty="0">
                <a:solidFill>
                  <a:srgbClr val="76D6FF"/>
                </a:solidFill>
                <a:latin typeface="Helvetica Neue Light" panose="02000403000000020004" pitchFamily="2" charset="0"/>
                <a:ea typeface="Helvetica Neue Light" panose="02000403000000020004" pitchFamily="2" charset="0"/>
              </a:rPr>
              <a:t>/COVID19</a:t>
            </a:r>
          </a:p>
        </p:txBody>
      </p:sp>
      <p:pic>
        <p:nvPicPr>
          <p:cNvPr id="12" name="Picture 11" descr="A picture containing drawing&#10;&#10;Description automatically generated">
            <a:extLst>
              <a:ext uri="{FF2B5EF4-FFF2-40B4-BE49-F238E27FC236}">
                <a16:creationId xmlns:a16="http://schemas.microsoft.com/office/drawing/2014/main" id="{9C68DFFB-53E3-E74D-859E-9E50D0FF5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8" y="5870407"/>
            <a:ext cx="1487871" cy="915613"/>
          </a:xfrm>
          <a:prstGeom prst="rect">
            <a:avLst/>
          </a:prstGeom>
        </p:spPr>
      </p:pic>
      <p:sp>
        <p:nvSpPr>
          <p:cNvPr id="13" name="Text Placeholder 2">
            <a:extLst>
              <a:ext uri="{FF2B5EF4-FFF2-40B4-BE49-F238E27FC236}">
                <a16:creationId xmlns:a16="http://schemas.microsoft.com/office/drawing/2014/main" id="{3EA2E7D9-8317-6248-887D-C49550866D8B}"/>
              </a:ext>
            </a:extLst>
          </p:cNvPr>
          <p:cNvSpPr>
            <a:spLocks noGrp="1"/>
          </p:cNvSpPr>
          <p:nvPr>
            <p:ph type="body" idx="1"/>
          </p:nvPr>
        </p:nvSpPr>
        <p:spPr>
          <a:xfrm>
            <a:off x="2603766" y="3994998"/>
            <a:ext cx="6406224" cy="2160464"/>
          </a:xfrm>
        </p:spPr>
        <p:txBody>
          <a:bodyPr vert="horz" lIns="91440" tIns="45720" rIns="91440" bIns="45720" rtlCol="0">
            <a:normAutofit fontScale="55000" lnSpcReduction="20000"/>
          </a:bodyPr>
          <a:lstStyle/>
          <a:p>
            <a:r>
              <a:rPr lang="en-US" sz="3200" dirty="0">
                <a:solidFill>
                  <a:srgbClr val="FFFFFF"/>
                </a:solidFill>
                <a:ea typeface="Helvetica Neue" panose="02000503000000020004" pitchFamily="2" charset="0"/>
                <a:cs typeface="Helvetica Neue" panose="02000503000000020004" pitchFamily="2" charset="0"/>
              </a:rPr>
              <a:t>Dave Conti</a:t>
            </a:r>
          </a:p>
          <a:p>
            <a:r>
              <a:rPr lang="en-US" dirty="0"/>
              <a:t>Professor, Division of Biostatistics</a:t>
            </a:r>
            <a:endParaRPr lang="en-US" dirty="0">
              <a:solidFill>
                <a:srgbClr val="FFFFFF"/>
              </a:solidFill>
              <a:ea typeface="Helvetica Neue" panose="02000503000000020004" pitchFamily="2" charset="0"/>
              <a:cs typeface="Helvetica Neue" panose="02000503000000020004" pitchFamily="2" charset="0"/>
            </a:endParaRPr>
          </a:p>
          <a:p>
            <a:endParaRPr lang="en-US" sz="300" dirty="0">
              <a:solidFill>
                <a:srgbClr val="FFFFFF"/>
              </a:solidFill>
              <a:ea typeface="Helvetica Neue" panose="02000503000000020004" pitchFamily="2" charset="0"/>
              <a:cs typeface="Helvetica Neue" panose="02000503000000020004" pitchFamily="2" charset="0"/>
            </a:endParaRPr>
          </a:p>
          <a:p>
            <a:r>
              <a:rPr lang="en-US" sz="3200" b="1" dirty="0">
                <a:solidFill>
                  <a:srgbClr val="FFFFFF"/>
                </a:solidFill>
                <a:ea typeface="Helvetica Neue" panose="02000503000000020004" pitchFamily="2" charset="0"/>
                <a:cs typeface="Helvetica Neue" panose="02000503000000020004" pitchFamily="2" charset="0"/>
              </a:rPr>
              <a:t>Abigail Horn</a:t>
            </a:r>
          </a:p>
          <a:p>
            <a:r>
              <a:rPr lang="en-US" dirty="0">
                <a:solidFill>
                  <a:srgbClr val="FFFFFF"/>
                </a:solidFill>
                <a:ea typeface="Helvetica Neue" panose="02000503000000020004" pitchFamily="2" charset="0"/>
                <a:cs typeface="Helvetica Neue" panose="02000503000000020004" pitchFamily="2" charset="0"/>
              </a:rPr>
              <a:t>Postdoctoral Fellow</a:t>
            </a:r>
          </a:p>
          <a:p>
            <a:endParaRPr lang="en-US" sz="300" dirty="0">
              <a:solidFill>
                <a:srgbClr val="FFFFFF"/>
              </a:solidFill>
              <a:ea typeface="Helvetica Neue" panose="02000503000000020004" pitchFamily="2" charset="0"/>
              <a:cs typeface="Helvetica Neue" panose="02000503000000020004" pitchFamily="2" charset="0"/>
            </a:endParaRPr>
          </a:p>
          <a:p>
            <a:r>
              <a:rPr lang="en-US" sz="3200" dirty="0">
                <a:solidFill>
                  <a:srgbClr val="FFFFFF"/>
                </a:solidFill>
                <a:ea typeface="Helvetica Neue" panose="02000503000000020004" pitchFamily="2" charset="0"/>
                <a:cs typeface="Helvetica Neue" panose="02000503000000020004" pitchFamily="2" charset="0"/>
              </a:rPr>
              <a:t>Department of Preventive Medicine</a:t>
            </a:r>
          </a:p>
          <a:p>
            <a:r>
              <a:rPr lang="en-US" sz="3200" dirty="0">
                <a:solidFill>
                  <a:srgbClr val="FFFFFF"/>
                </a:solidFill>
                <a:ea typeface="Helvetica Neue" panose="02000503000000020004" pitchFamily="2" charset="0"/>
                <a:cs typeface="Helvetica Neue" panose="02000503000000020004" pitchFamily="2" charset="0"/>
              </a:rPr>
              <a:t>USC</a:t>
            </a:r>
          </a:p>
        </p:txBody>
      </p:sp>
      <p:sp>
        <p:nvSpPr>
          <p:cNvPr id="3" name="Slide Number Placeholder 2">
            <a:extLst>
              <a:ext uri="{FF2B5EF4-FFF2-40B4-BE49-F238E27FC236}">
                <a16:creationId xmlns:a16="http://schemas.microsoft.com/office/drawing/2014/main" id="{513F10E6-E6CF-624F-8EFF-13C67C06E3E5}"/>
              </a:ext>
            </a:extLst>
          </p:cNvPr>
          <p:cNvSpPr>
            <a:spLocks noGrp="1"/>
          </p:cNvSpPr>
          <p:nvPr>
            <p:ph type="sldNum" sz="quarter" idx="12"/>
          </p:nvPr>
        </p:nvSpPr>
        <p:spPr/>
        <p:txBody>
          <a:bodyPr/>
          <a:lstStyle/>
          <a:p>
            <a:fld id="{46B8A304-6B2A-0C42-BAA9-D66435E26181}" type="slidenum">
              <a:rPr lang="en-US" smtClean="0"/>
              <a:t>1</a:t>
            </a:fld>
            <a:endParaRPr lang="en-US"/>
          </a:p>
        </p:txBody>
      </p:sp>
      <p:pic>
        <p:nvPicPr>
          <p:cNvPr id="11" name="Google Shape;12;p1">
            <a:extLst>
              <a:ext uri="{FF2B5EF4-FFF2-40B4-BE49-F238E27FC236}">
                <a16:creationId xmlns:a16="http://schemas.microsoft.com/office/drawing/2014/main" id="{B01FEBCC-028E-8846-9AEB-D874B6D29984}"/>
              </a:ext>
            </a:extLst>
          </p:cNvPr>
          <p:cNvPicPr preferRelativeResize="0"/>
          <p:nvPr/>
        </p:nvPicPr>
        <p:blipFill rotWithShape="1">
          <a:blip r:embed="rId4">
            <a:alphaModFix/>
          </a:blip>
          <a:srcRect/>
          <a:stretch/>
        </p:blipFill>
        <p:spPr>
          <a:xfrm>
            <a:off x="9390205" y="5954573"/>
            <a:ext cx="2759591" cy="833201"/>
          </a:xfrm>
          <a:prstGeom prst="rect">
            <a:avLst/>
          </a:prstGeom>
          <a:solidFill>
            <a:srgbClr val="C00000"/>
          </a:solidFill>
          <a:ln>
            <a:noFill/>
          </a:ln>
        </p:spPr>
      </p:pic>
      <p:sp>
        <p:nvSpPr>
          <p:cNvPr id="4" name="Oval 3">
            <a:extLst>
              <a:ext uri="{FF2B5EF4-FFF2-40B4-BE49-F238E27FC236}">
                <a16:creationId xmlns:a16="http://schemas.microsoft.com/office/drawing/2014/main" id="{A7A0A28A-71D3-7A4D-BE94-61AE7E6B6D8A}"/>
              </a:ext>
            </a:extLst>
          </p:cNvPr>
          <p:cNvSpPr/>
          <p:nvPr/>
        </p:nvSpPr>
        <p:spPr>
          <a:xfrm>
            <a:off x="692726" y="4576316"/>
            <a:ext cx="5569528" cy="86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6807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10</a:t>
            </a:fld>
            <a:endParaRPr lang="en-US" dirty="0"/>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3" y="1143200"/>
            <a:ext cx="6234254" cy="5213150"/>
          </a:xfrm>
        </p:spPr>
        <p:txBody>
          <a:bodyPr>
            <a:normAutofit fontScale="77500" lnSpcReduction="20000"/>
          </a:bodyPr>
          <a:lstStyle/>
          <a:p>
            <a:r>
              <a:rPr lang="en-US" sz="2400" dirty="0"/>
              <a:t>We develop a discrete stochastic model. Each evaluation of the model with the same parameter values and initial conditions will result in an ensemble of epidemic realizations. </a:t>
            </a:r>
          </a:p>
          <a:p>
            <a:pPr marL="0" indent="0">
              <a:buNone/>
            </a:pPr>
            <a:endParaRPr lang="en-US" sz="2400" dirty="0"/>
          </a:p>
          <a:p>
            <a:r>
              <a:rPr lang="en-US" sz="2400" dirty="0"/>
              <a:t>In this model we keep track of the number of individuals in each compartment, and the flows of individuals transitioning between compartments through </a:t>
            </a:r>
            <a:r>
              <a:rPr lang="en-US" sz="2400" b="1" dirty="0"/>
              <a:t>counting processes</a:t>
            </a:r>
            <a:r>
              <a:rPr lang="en-US" sz="2400" b="1" i="1" dirty="0"/>
              <a:t> N</a:t>
            </a:r>
            <a:r>
              <a:rPr lang="en-US" sz="2400" b="1" i="1" baseline="-25000" dirty="0"/>
              <a:t>X</a:t>
            </a:r>
            <a:r>
              <a:rPr lang="en-US" sz="2400" b="1" baseline="-25000" dirty="0">
                <a:sym typeface="Wingdings" pitchFamily="2" charset="2"/>
              </a:rPr>
              <a:t></a:t>
            </a:r>
            <a:r>
              <a:rPr lang="en-US" sz="2400" b="1" i="1" baseline="-25000" dirty="0">
                <a:sym typeface="Wingdings" pitchFamily="2" charset="2"/>
              </a:rPr>
              <a:t>Y</a:t>
            </a:r>
            <a:r>
              <a:rPr lang="en-US" sz="2400" dirty="0">
                <a:sym typeface="Wingdings" pitchFamily="2" charset="2"/>
              </a:rPr>
              <a:t>(</a:t>
            </a:r>
            <a:r>
              <a:rPr lang="en-US" sz="2400" b="1" i="1" dirty="0">
                <a:sym typeface="Wingdings" pitchFamily="2" charset="2"/>
              </a:rPr>
              <a:t>t</a:t>
            </a:r>
            <a:r>
              <a:rPr lang="en-US" sz="2400" dirty="0">
                <a:sym typeface="Wingdings" pitchFamily="2" charset="2"/>
              </a:rPr>
              <a:t>)</a:t>
            </a:r>
            <a:endParaRPr lang="en-US" sz="2400" dirty="0"/>
          </a:p>
          <a:p>
            <a:endParaRPr lang="en-US" sz="2400" b="1" dirty="0"/>
          </a:p>
          <a:p>
            <a:r>
              <a:rPr lang="en-US" sz="2400" dirty="0"/>
              <a:t>Technically, the counting processes result from a continuous time Markov chain interpretation of the system on small intervals. </a:t>
            </a:r>
          </a:p>
          <a:p>
            <a:endParaRPr lang="en-US" sz="2400" dirty="0"/>
          </a:p>
          <a:p>
            <a:r>
              <a:rPr lang="en-US" sz="2400" dirty="0"/>
              <a:t>In practice, we use a convenient Eulerian discrete stochastic approximation of the counting processes using </a:t>
            </a:r>
            <a:r>
              <a:rPr lang="en-US" sz="2400" b="1" dirty="0"/>
              <a:t>binomial</a:t>
            </a:r>
            <a:r>
              <a:rPr lang="en-US" sz="2400" dirty="0"/>
              <a:t> and </a:t>
            </a:r>
            <a:r>
              <a:rPr lang="en-US" sz="2400" b="1" dirty="0"/>
              <a:t>multinomial</a:t>
            </a:r>
            <a:r>
              <a:rPr lang="en-US" sz="2400" dirty="0"/>
              <a:t> </a:t>
            </a:r>
            <a:r>
              <a:rPr lang="en-US" sz="2400" b="1" dirty="0"/>
              <a:t>distributions</a:t>
            </a:r>
            <a:r>
              <a:rPr lang="en-US" sz="2400" dirty="0"/>
              <a:t> with </a:t>
            </a:r>
            <a:r>
              <a:rPr lang="en-US" sz="2400" b="1" dirty="0"/>
              <a:t>exponential transition probabilities</a:t>
            </a:r>
            <a:r>
              <a:rPr lang="en-US" sz="2400" dirty="0"/>
              <a:t>. [An exact simulation method would be to use Gillespie’s algorithm]</a:t>
            </a:r>
          </a:p>
          <a:p>
            <a:endParaRPr lang="en-US" sz="2400" dirty="0"/>
          </a:p>
          <a:p>
            <a:endParaRPr lang="en-US" sz="26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8739C24A-789B-E94A-9B1C-14BDA764E6D0}"/>
              </a:ext>
            </a:extLst>
          </p:cNvPr>
          <p:cNvPicPr>
            <a:picLocks noChangeAspect="1"/>
          </p:cNvPicPr>
          <p:nvPr/>
        </p:nvPicPr>
        <p:blipFill>
          <a:blip r:embed="rId3"/>
          <a:stretch>
            <a:fillRect/>
          </a:stretch>
        </p:blipFill>
        <p:spPr>
          <a:xfrm>
            <a:off x="6708887" y="1522071"/>
            <a:ext cx="4978400" cy="3644900"/>
          </a:xfrm>
          <a:prstGeom prst="rect">
            <a:avLst/>
          </a:prstGeom>
        </p:spPr>
      </p:pic>
      <p:sp>
        <p:nvSpPr>
          <p:cNvPr id="14" name="Rectangle 13">
            <a:extLst>
              <a:ext uri="{FF2B5EF4-FFF2-40B4-BE49-F238E27FC236}">
                <a16:creationId xmlns:a16="http://schemas.microsoft.com/office/drawing/2014/main" id="{644897CB-5BE8-F344-AD0C-EEEE63C73335}"/>
              </a:ext>
            </a:extLst>
          </p:cNvPr>
          <p:cNvSpPr/>
          <p:nvPr/>
        </p:nvSpPr>
        <p:spPr>
          <a:xfrm>
            <a:off x="8610600" y="994163"/>
            <a:ext cx="2353529" cy="369332"/>
          </a:xfrm>
          <a:prstGeom prst="rect">
            <a:avLst/>
          </a:prstGeom>
        </p:spPr>
        <p:txBody>
          <a:bodyPr wrap="none">
            <a:spAutoFit/>
          </a:bodyPr>
          <a:lstStyle/>
          <a:p>
            <a:r>
              <a:rPr lang="en-US" b="1" dirty="0"/>
              <a:t>counting processes</a:t>
            </a:r>
            <a:endParaRPr lang="en-US" dirty="0"/>
          </a:p>
        </p:txBody>
      </p:sp>
      <p:cxnSp>
        <p:nvCxnSpPr>
          <p:cNvPr id="16" name="Straight Arrow Connector 15">
            <a:extLst>
              <a:ext uri="{FF2B5EF4-FFF2-40B4-BE49-F238E27FC236}">
                <a16:creationId xmlns:a16="http://schemas.microsoft.com/office/drawing/2014/main" id="{2C299971-60A5-BA46-B5B0-3E240CDFB01C}"/>
              </a:ext>
            </a:extLst>
          </p:cNvPr>
          <p:cNvCxnSpPr>
            <a:cxnSpLocks/>
          </p:cNvCxnSpPr>
          <p:nvPr/>
        </p:nvCxnSpPr>
        <p:spPr>
          <a:xfrm flipH="1">
            <a:off x="8961121" y="1363495"/>
            <a:ext cx="398032" cy="422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E1B1AA-7D70-8A4D-B2BB-E02E4B0030DB}"/>
              </a:ext>
            </a:extLst>
          </p:cNvPr>
          <p:cNvCxnSpPr>
            <a:cxnSpLocks/>
          </p:cNvCxnSpPr>
          <p:nvPr/>
        </p:nvCxnSpPr>
        <p:spPr>
          <a:xfrm flipH="1">
            <a:off x="10125188" y="1363495"/>
            <a:ext cx="199016" cy="77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0F58FEC-1F13-3749-90AD-B13867354438}"/>
              </a:ext>
            </a:extLst>
          </p:cNvPr>
          <p:cNvSpPr/>
          <p:nvPr/>
        </p:nvSpPr>
        <p:spPr>
          <a:xfrm>
            <a:off x="6847783" y="5125699"/>
            <a:ext cx="5483113" cy="1600438"/>
          </a:xfrm>
          <a:prstGeom prst="rect">
            <a:avLst/>
          </a:prstGeom>
        </p:spPr>
        <p:txBody>
          <a:bodyPr wrap="square">
            <a:spAutoFit/>
          </a:bodyPr>
          <a:lstStyle/>
          <a:p>
            <a:r>
              <a:rPr lang="en-US" sz="1600" dirty="0">
                <a:latin typeface="Century Gothic" panose="020B0502020202020204" pitchFamily="34" charset="0"/>
              </a:rPr>
              <a:t>Time step: </a:t>
            </a:r>
            <a:r>
              <a:rPr lang="en-US" sz="1600" i="1" dirty="0">
                <a:latin typeface="Century Gothic" panose="020B0502020202020204" pitchFamily="34" charset="0"/>
              </a:rPr>
              <a:t>t </a:t>
            </a:r>
            <a:r>
              <a:rPr lang="en-US" sz="1600" dirty="0">
                <a:latin typeface="Century Gothic" panose="020B0502020202020204" pitchFamily="34" charset="0"/>
              </a:rPr>
              <a:t>= 1 day</a:t>
            </a:r>
          </a:p>
          <a:p>
            <a:r>
              <a:rPr lang="en-US" sz="1600" dirty="0">
                <a:latin typeface="Century Gothic" panose="020B0502020202020204" pitchFamily="34" charset="0"/>
              </a:rPr>
              <a:t>At each time step we sample the transitions from the counting processes and </a:t>
            </a:r>
            <a:r>
              <a:rPr lang="en-US" sz="1600" dirty="0"/>
              <a:t>update each state variable, representing the number of individuals in each compartment at time t</a:t>
            </a:r>
          </a:p>
          <a:p>
            <a:r>
              <a:rPr lang="en-US" sz="1600" dirty="0">
                <a:latin typeface="Century Gothic" panose="020B0502020202020204" pitchFamily="34" charset="0"/>
              </a:rPr>
              <a:t> </a:t>
            </a:r>
          </a:p>
        </p:txBody>
      </p:sp>
    </p:spTree>
    <p:extLst>
      <p:ext uri="{BB962C8B-B14F-4D97-AF65-F5344CB8AC3E}">
        <p14:creationId xmlns:p14="http://schemas.microsoft.com/office/powerpoint/2010/main" val="106309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11</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172749" cy="788158"/>
          </a:xfrm>
        </p:spPr>
        <p:txBody>
          <a:bodyPr>
            <a:normAutofit/>
          </a:bodyPr>
          <a:lstStyle/>
          <a:p>
            <a:pPr marL="0" indent="0">
              <a:buNone/>
            </a:pPr>
            <a:r>
              <a:rPr lang="en-US" sz="2400" b="1" dirty="0"/>
              <a:t>Example: New latent infections (</a:t>
            </a:r>
            <a:r>
              <a:rPr lang="en-US" sz="2400" b="1" i="1" dirty="0"/>
              <a:t>S </a:t>
            </a:r>
            <a:r>
              <a:rPr lang="en-US" sz="2400" b="1" dirty="0"/>
              <a:t>to </a:t>
            </a:r>
            <a:r>
              <a:rPr lang="en-US" sz="2400" b="1" i="1" dirty="0"/>
              <a:t>E </a:t>
            </a:r>
            <a:r>
              <a:rPr lang="en-US" sz="2400" b="1" dirty="0"/>
              <a:t>transitions)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pic>
        <p:nvPicPr>
          <p:cNvPr id="3" name="Picture 2">
            <a:extLst>
              <a:ext uri="{FF2B5EF4-FFF2-40B4-BE49-F238E27FC236}">
                <a16:creationId xmlns:a16="http://schemas.microsoft.com/office/drawing/2014/main" id="{53B5841F-D74D-7144-8B23-690567CDF7D4}"/>
              </a:ext>
            </a:extLst>
          </p:cNvPr>
          <p:cNvPicPr>
            <a:picLocks noChangeAspect="1"/>
          </p:cNvPicPr>
          <p:nvPr/>
        </p:nvPicPr>
        <p:blipFill>
          <a:blip r:embed="rId4"/>
          <a:stretch>
            <a:fillRect/>
          </a:stretch>
        </p:blipFill>
        <p:spPr>
          <a:xfrm>
            <a:off x="1506381" y="6035553"/>
            <a:ext cx="3746500" cy="660400"/>
          </a:xfrm>
          <a:prstGeom prst="rect">
            <a:avLst/>
          </a:prstGeom>
        </p:spPr>
      </p:pic>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962897"/>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New infections </a:t>
            </a:r>
            <a:r>
              <a:rPr lang="en-US" i="1" dirty="0">
                <a:latin typeface="Century Gothic" panose="020B0502020202020204" pitchFamily="34" charset="0"/>
              </a:rPr>
              <a:t>I</a:t>
            </a:r>
            <a:r>
              <a:rPr lang="en-US" dirty="0">
                <a:latin typeface="Century Gothic" panose="020B0502020202020204" pitchFamily="34" charset="0"/>
              </a:rPr>
              <a:t> occur from interactions between </a:t>
            </a:r>
            <a:r>
              <a:rPr lang="en-US" i="1" dirty="0">
                <a:latin typeface="Century Gothic" panose="020B0502020202020204" pitchFamily="34" charset="0"/>
              </a:rPr>
              <a:t>S </a:t>
            </a:r>
            <a:r>
              <a:rPr lang="en-US" dirty="0">
                <a:latin typeface="Century Gothic" panose="020B0502020202020204" pitchFamily="34" charset="0"/>
              </a:rPr>
              <a:t>and</a:t>
            </a:r>
            <a:r>
              <a:rPr lang="en-US" i="1" dirty="0">
                <a:latin typeface="Century Gothic" panose="020B0502020202020204" pitchFamily="34" charset="0"/>
              </a:rPr>
              <a:t> I or A</a:t>
            </a:r>
            <a:r>
              <a:rPr lang="en-US" dirty="0">
                <a:latin typeface="Century Gothic" panose="020B0502020202020204" pitchFamily="34" charset="0"/>
              </a:rPr>
              <a:t>, but arise first in </a:t>
            </a:r>
            <a:r>
              <a:rPr lang="en-US" i="1" dirty="0">
                <a:latin typeface="Century Gothic" panose="020B0502020202020204" pitchFamily="34" charset="0"/>
              </a:rPr>
              <a:t>E</a:t>
            </a:r>
          </a:p>
          <a:p>
            <a:pPr marL="285750" indent="-285750">
              <a:buFont typeface="Arial" panose="020B0604020202020204" pitchFamily="34" charset="0"/>
              <a:buChar char="•"/>
            </a:pPr>
            <a:endParaRPr lang="en-US" sz="105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rate at which susceptible individuals become infected is described by the </a:t>
            </a:r>
            <a:r>
              <a:rPr lang="en-US" b="1" i="1" dirty="0">
                <a:latin typeface="Century Gothic" panose="020B0502020202020204" pitchFamily="34" charset="0"/>
              </a:rPr>
              <a:t>force of infection</a:t>
            </a:r>
            <a:r>
              <a:rPr lang="en-US" dirty="0">
                <a:latin typeface="Century Gothic" panose="020B0502020202020204" pitchFamily="34" charset="0"/>
              </a:rPr>
              <a:t>, </a:t>
            </a:r>
            <a:r>
              <a:rPr lang="el-GR" i="1" dirty="0">
                <a:latin typeface="Century Gothic" panose="020B0502020202020204" pitchFamily="34" charset="0"/>
              </a:rPr>
              <a:t>λ</a:t>
            </a:r>
            <a:endParaRPr lang="en-US" i="1" dirty="0">
              <a:latin typeface="Century Gothic" panose="020B0502020202020204" pitchFamily="34" charset="0"/>
            </a:endParaRPr>
          </a:p>
          <a:p>
            <a:pPr marL="742950" lvl="1" indent="-285750">
              <a:buFont typeface="Arial" panose="020B0604020202020204" pitchFamily="34" charset="0"/>
              <a:buChar char="•"/>
            </a:pPr>
            <a:r>
              <a:rPr lang="el-GR" i="1" dirty="0">
                <a:latin typeface="Century Gothic" panose="020B0502020202020204" pitchFamily="34" charset="0"/>
              </a:rPr>
              <a:t>λ</a:t>
            </a:r>
            <a:r>
              <a:rPr lang="en-US" dirty="0">
                <a:latin typeface="Century Gothic" panose="020B0502020202020204" pitchFamily="34" charset="0"/>
              </a:rPr>
              <a:t> = infections per day per infected individual * 		   fraction of individuals that are infected =</a:t>
            </a:r>
          </a:p>
          <a:p>
            <a:pPr lvl="2"/>
            <a:br>
              <a:rPr lang="en-US" dirty="0">
                <a:latin typeface="Century Gothic" panose="020B0502020202020204" pitchFamily="34" charset="0"/>
              </a:rPr>
            </a:b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assume that the corresponding probability at time </a:t>
            </a:r>
            <a:r>
              <a:rPr lang="en-US" i="1" dirty="0">
                <a:latin typeface="Century Gothic" panose="020B0502020202020204" pitchFamily="34" charset="0"/>
              </a:rPr>
              <a:t>t </a:t>
            </a:r>
            <a:r>
              <a:rPr lang="en-US" dirty="0">
                <a:latin typeface="Century Gothic" panose="020B0502020202020204" pitchFamily="34" charset="0"/>
              </a:rPr>
              <a:t>that a susceptible individual becomes infected and leaves (</a:t>
            </a:r>
            <a:r>
              <a:rPr lang="en-US" i="1" dirty="0">
                <a:latin typeface="Century Gothic" panose="020B0502020202020204" pitchFamily="34" charset="0"/>
              </a:rPr>
              <a:t>E</a:t>
            </a:r>
            <a:r>
              <a:rPr lang="en-US" dirty="0">
                <a:latin typeface="Century Gothic" panose="020B0502020202020204" pitchFamily="34" charset="0"/>
              </a:rPr>
              <a:t>) is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sz="110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overall number of individuals becoming infected and moving from the </a:t>
            </a:r>
            <a:r>
              <a:rPr lang="en-US" i="1" dirty="0">
                <a:latin typeface="Century Gothic" panose="020B0502020202020204" pitchFamily="34" charset="0"/>
              </a:rPr>
              <a:t>S </a:t>
            </a:r>
            <a:r>
              <a:rPr lang="en-US" dirty="0">
                <a:latin typeface="Century Gothic" panose="020B0502020202020204" pitchFamily="34" charset="0"/>
              </a:rPr>
              <a:t>to the </a:t>
            </a:r>
            <a:r>
              <a:rPr lang="en-US" i="1" dirty="0">
                <a:latin typeface="Century Gothic" panose="020B0502020202020204" pitchFamily="34" charset="0"/>
              </a:rPr>
              <a:t>E </a:t>
            </a:r>
            <a:r>
              <a:rPr lang="en-US" dirty="0">
                <a:latin typeface="Century Gothic" panose="020B0502020202020204" pitchFamily="34" charset="0"/>
              </a:rPr>
              <a:t>compartment in one time step, </a:t>
            </a:r>
            <a:r>
              <a:rPr lang="en-US" i="1" dirty="0">
                <a:latin typeface="Century Gothic" panose="020B0502020202020204" pitchFamily="34" charset="0"/>
              </a:rPr>
              <a:t>N</a:t>
            </a:r>
            <a:r>
              <a:rPr lang="en-US" sz="1100" i="1" dirty="0">
                <a:latin typeface="Century Gothic" panose="020B0502020202020204" pitchFamily="34" charset="0"/>
              </a:rPr>
              <a:t>S</a:t>
            </a:r>
            <a:r>
              <a:rPr lang="en-US" sz="1100" dirty="0">
                <a:latin typeface="Century Gothic" panose="020B0502020202020204" pitchFamily="34" charset="0"/>
              </a:rPr>
              <a:t>→</a:t>
            </a:r>
            <a:r>
              <a:rPr lang="en-US" sz="1100" i="1" dirty="0">
                <a:latin typeface="Century Gothic" panose="020B0502020202020204" pitchFamily="34" charset="0"/>
              </a:rPr>
              <a:t>E </a:t>
            </a:r>
            <a:r>
              <a:rPr lang="en-US" dirty="0">
                <a:latin typeface="Century Gothic" panose="020B0502020202020204" pitchFamily="34" charset="0"/>
              </a:rPr>
              <a:t>, is distributed as a </a:t>
            </a:r>
            <a:r>
              <a:rPr lang="en-US" b="1" dirty="0">
                <a:latin typeface="Century Gothic" panose="020B0502020202020204" pitchFamily="34" charset="0"/>
              </a:rPr>
              <a:t>binomial distribution </a:t>
            </a:r>
            <a:r>
              <a:rPr lang="en-US" dirty="0">
                <a:latin typeface="Century Gothic" panose="020B0502020202020204" pitchFamily="34" charset="0"/>
              </a:rPr>
              <a:t>with one draw for each of </a:t>
            </a:r>
            <a:r>
              <a:rPr lang="en-US" i="1" dirty="0">
                <a:latin typeface="Century Gothic" panose="020B0502020202020204" pitchFamily="34" charset="0"/>
              </a:rPr>
              <a:t>S </a:t>
            </a:r>
            <a:r>
              <a:rPr lang="en-US" dirty="0">
                <a:latin typeface="Century Gothic" panose="020B0502020202020204" pitchFamily="34" charset="0"/>
              </a:rPr>
              <a:t>individuals, each with probability </a:t>
            </a:r>
            <a:r>
              <a:rPr lang="en-US" i="1" dirty="0" err="1">
                <a:latin typeface="Century Gothic" panose="020B0502020202020204" pitchFamily="34" charset="0"/>
              </a:rPr>
              <a:t>p</a:t>
            </a:r>
            <a:r>
              <a:rPr lang="en-US" sz="1100" i="1" dirty="0" err="1">
                <a:latin typeface="Century Gothic" panose="020B0502020202020204" pitchFamily="34" charset="0"/>
              </a:rPr>
              <a:t>S</a:t>
            </a:r>
            <a:r>
              <a:rPr lang="en-US" sz="1100" dirty="0" err="1">
                <a:latin typeface="Century Gothic" panose="020B0502020202020204" pitchFamily="34" charset="0"/>
              </a:rPr>
              <a:t>→</a:t>
            </a:r>
            <a:r>
              <a:rPr lang="en-US" sz="1100" i="1" dirty="0" err="1">
                <a:latin typeface="Century Gothic" panose="020B0502020202020204" pitchFamily="34" charset="0"/>
              </a:rPr>
              <a:t>E</a:t>
            </a:r>
            <a:r>
              <a:rPr lang="en-US" dirty="0">
                <a:latin typeface="Century Gothic" panose="020B0502020202020204" pitchFamily="34" charset="0"/>
              </a:rPr>
              <a:t>(</a:t>
            </a:r>
            <a:r>
              <a:rPr lang="en-US" i="1" dirty="0">
                <a:latin typeface="Century Gothic" panose="020B0502020202020204" pitchFamily="34" charset="0"/>
              </a:rPr>
              <a:t>t</a:t>
            </a:r>
            <a:r>
              <a:rPr lang="en-US" dirty="0">
                <a:latin typeface="Century Gothic" panose="020B0502020202020204" pitchFamily="34" charset="0"/>
              </a:rPr>
              <a:t>), i.e. </a:t>
            </a:r>
          </a:p>
        </p:txBody>
      </p:sp>
      <p:pic>
        <p:nvPicPr>
          <p:cNvPr id="14" name="Picture 13">
            <a:extLst>
              <a:ext uri="{FF2B5EF4-FFF2-40B4-BE49-F238E27FC236}">
                <a16:creationId xmlns:a16="http://schemas.microsoft.com/office/drawing/2014/main" id="{9787CFC9-AAE1-574B-B7D8-371EB81D1DE6}"/>
              </a:ext>
            </a:extLst>
          </p:cNvPr>
          <p:cNvPicPr>
            <a:picLocks noChangeAspect="1"/>
          </p:cNvPicPr>
          <p:nvPr/>
        </p:nvPicPr>
        <p:blipFill rotWithShape="1">
          <a:blip r:embed="rId5"/>
          <a:srcRect b="426"/>
          <a:stretch/>
        </p:blipFill>
        <p:spPr>
          <a:xfrm>
            <a:off x="1862640" y="3172775"/>
            <a:ext cx="1892300" cy="531128"/>
          </a:xfrm>
          <a:prstGeom prst="rect">
            <a:avLst/>
          </a:prstGeom>
        </p:spPr>
      </p:pic>
      <p:pic>
        <p:nvPicPr>
          <p:cNvPr id="15" name="Picture 14">
            <a:extLst>
              <a:ext uri="{FF2B5EF4-FFF2-40B4-BE49-F238E27FC236}">
                <a16:creationId xmlns:a16="http://schemas.microsoft.com/office/drawing/2014/main" id="{11C5EF60-5270-D546-9A67-018BDA2B8891}"/>
              </a:ext>
            </a:extLst>
          </p:cNvPr>
          <p:cNvPicPr>
            <a:picLocks noChangeAspect="1"/>
          </p:cNvPicPr>
          <p:nvPr/>
        </p:nvPicPr>
        <p:blipFill>
          <a:blip r:embed="rId6"/>
          <a:stretch>
            <a:fillRect/>
          </a:stretch>
        </p:blipFill>
        <p:spPr>
          <a:xfrm>
            <a:off x="1804765" y="4319869"/>
            <a:ext cx="2765223" cy="441506"/>
          </a:xfrm>
          <a:prstGeom prst="rect">
            <a:avLst/>
          </a:prstGeom>
        </p:spPr>
      </p:pic>
    </p:spTree>
    <p:extLst>
      <p:ext uri="{BB962C8B-B14F-4D97-AF65-F5344CB8AC3E}">
        <p14:creationId xmlns:p14="http://schemas.microsoft.com/office/powerpoint/2010/main" val="2481246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12</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844082" cy="788158"/>
          </a:xfrm>
        </p:spPr>
        <p:txBody>
          <a:bodyPr>
            <a:normAutofit/>
          </a:bodyPr>
          <a:lstStyle/>
          <a:p>
            <a:pPr marL="0" indent="0">
              <a:buNone/>
            </a:pPr>
            <a:r>
              <a:rPr lang="en-US" sz="2400" b="1" dirty="0"/>
              <a:t>Example: Transitions out of observed infectious state (</a:t>
            </a:r>
            <a:r>
              <a:rPr lang="en-US" sz="2400" b="1" i="1" dirty="0"/>
              <a:t>I</a:t>
            </a:r>
            <a:r>
              <a:rPr lang="en-US" sz="2400" b="1" dirty="0"/>
              <a:t>)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593565"/>
          </a:xfrm>
          <a:prstGeom prst="rect">
            <a:avLst/>
          </a:prstGeom>
        </p:spPr>
        <p:txBody>
          <a:bodyPr wrap="square">
            <a:spAutoFit/>
          </a:bodyPr>
          <a:lstStyle/>
          <a:p>
            <a:pPr marL="285750" indent="-285750">
              <a:buFont typeface="Arial" panose="020B0604020202020204" pitchFamily="34" charset="0"/>
              <a:buChar char="•"/>
            </a:pPr>
            <a:r>
              <a:rPr lang="en-US" i="1" dirty="0"/>
              <a:t>I </a:t>
            </a:r>
            <a:r>
              <a:rPr lang="en-US" dirty="0"/>
              <a:t>may go to </a:t>
            </a:r>
            <a:r>
              <a:rPr lang="en-US" i="1" dirty="0"/>
              <a:t>H </a:t>
            </a:r>
            <a:r>
              <a:rPr lang="en-US" dirty="0"/>
              <a:t>or to </a:t>
            </a:r>
            <a:r>
              <a:rPr lang="en-US" i="1" dirty="0"/>
              <a:t>R</a:t>
            </a:r>
            <a:endParaRPr lang="en-US" sz="1050" i="1"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dirty="0"/>
              <a:t>First we find the probability of departures from </a:t>
            </a:r>
            <a:r>
              <a:rPr lang="en-US" i="1" dirty="0"/>
              <a:t>I. </a:t>
            </a:r>
            <a:r>
              <a:rPr lang="en-US" dirty="0"/>
              <a:t>The probability that an infected individual transitions out of </a:t>
            </a:r>
            <a:r>
              <a:rPr lang="en-US" i="1" dirty="0"/>
              <a:t>I </a:t>
            </a:r>
            <a:r>
              <a:rPr lang="en-US" dirty="0"/>
              <a:t>in each time step is equal to 1 – exp(- total rate of departures out of </a:t>
            </a:r>
            <a:r>
              <a:rPr lang="en-US" i="1" dirty="0"/>
              <a:t>I</a:t>
            </a:r>
            <a:r>
              <a:rPr lang="en-US" dirty="0"/>
              <a:t>), i.e. departures to </a:t>
            </a:r>
            <a:r>
              <a:rPr lang="en-US" i="1" dirty="0"/>
              <a:t>H </a:t>
            </a:r>
            <a:r>
              <a:rPr lang="en-US" dirty="0"/>
              <a:t>and to </a:t>
            </a:r>
            <a:r>
              <a:rPr lang="en-US" i="1" dirty="0"/>
              <a:t>R:</a:t>
            </a:r>
            <a:endParaRPr lang="en-US" dirty="0"/>
          </a:p>
          <a:p>
            <a:endParaRPr lang="en-US" dirty="0"/>
          </a:p>
          <a:p>
            <a:endParaRPr lang="en-US" dirty="0"/>
          </a:p>
          <a:p>
            <a:pPr marL="285750" indent="-285750">
              <a:buFont typeface="Arial" panose="020B0604020202020204" pitchFamily="34" charset="0"/>
              <a:buChar char="•"/>
            </a:pPr>
            <a:r>
              <a:rPr lang="en-US" dirty="0"/>
              <a:t>Second we find relative departure probabilities. The conditional probability a departure is to </a:t>
            </a:r>
            <a:r>
              <a:rPr lang="en-US" i="1" dirty="0"/>
              <a:t>H </a:t>
            </a:r>
            <a:r>
              <a:rPr lang="en-US" dirty="0"/>
              <a:t>is </a:t>
            </a:r>
          </a:p>
          <a:p>
            <a:endParaRPr lang="en-US" dirty="0"/>
          </a:p>
          <a:p>
            <a:endParaRPr lang="en-US" dirty="0"/>
          </a:p>
          <a:p>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number of infected individuals that become hospitalized in each time step, </a:t>
            </a:r>
            <a:r>
              <a:rPr lang="en-US" i="1" dirty="0"/>
              <a:t>N</a:t>
            </a:r>
            <a:r>
              <a:rPr lang="en-US" baseline="-25000" dirty="0"/>
              <a:t>I→H</a:t>
            </a:r>
            <a:r>
              <a:rPr lang="en-US" dirty="0"/>
              <a:t>, and that recover, </a:t>
            </a:r>
            <a:r>
              <a:rPr lang="en-US" i="1" dirty="0"/>
              <a:t>N</a:t>
            </a:r>
            <a:r>
              <a:rPr lang="en-US" baseline="-25000" dirty="0"/>
              <a:t>I→R</a:t>
            </a:r>
            <a:r>
              <a:rPr lang="en-US" dirty="0"/>
              <a:t>, can then be found with a multinomial distribution:</a:t>
            </a:r>
          </a:p>
        </p:txBody>
      </p:sp>
      <p:pic>
        <p:nvPicPr>
          <p:cNvPr id="9" name="Picture 8">
            <a:extLst>
              <a:ext uri="{FF2B5EF4-FFF2-40B4-BE49-F238E27FC236}">
                <a16:creationId xmlns:a16="http://schemas.microsoft.com/office/drawing/2014/main" id="{D2DFC056-A6B9-7342-976A-EAED4FCC8DBE}"/>
              </a:ext>
            </a:extLst>
          </p:cNvPr>
          <p:cNvPicPr>
            <a:picLocks noChangeAspect="1"/>
          </p:cNvPicPr>
          <p:nvPr/>
        </p:nvPicPr>
        <p:blipFill rotWithShape="1">
          <a:blip r:embed="rId4"/>
          <a:srcRect l="2804" b="6183"/>
          <a:stretch/>
        </p:blipFill>
        <p:spPr>
          <a:xfrm>
            <a:off x="1805650" y="2975055"/>
            <a:ext cx="2592217" cy="464676"/>
          </a:xfrm>
          <a:prstGeom prst="rect">
            <a:avLst/>
          </a:prstGeom>
        </p:spPr>
      </p:pic>
      <p:pic>
        <p:nvPicPr>
          <p:cNvPr id="12" name="Picture 11">
            <a:extLst>
              <a:ext uri="{FF2B5EF4-FFF2-40B4-BE49-F238E27FC236}">
                <a16:creationId xmlns:a16="http://schemas.microsoft.com/office/drawing/2014/main" id="{A90D49D1-6315-7F49-BD3C-78DC26CDEA22}"/>
              </a:ext>
            </a:extLst>
          </p:cNvPr>
          <p:cNvPicPr>
            <a:picLocks noChangeAspect="1"/>
          </p:cNvPicPr>
          <p:nvPr/>
        </p:nvPicPr>
        <p:blipFill rotWithShape="1">
          <a:blip r:embed="rId5"/>
          <a:srcRect t="-1" b="3679"/>
          <a:stretch/>
        </p:blipFill>
        <p:spPr>
          <a:xfrm>
            <a:off x="2530542" y="3910978"/>
            <a:ext cx="1117600" cy="807364"/>
          </a:xfrm>
          <a:prstGeom prst="rect">
            <a:avLst/>
          </a:prstGeom>
        </p:spPr>
      </p:pic>
      <p:pic>
        <p:nvPicPr>
          <p:cNvPr id="1026" name="Picture 2" descr="page8image48337792">
            <a:extLst>
              <a:ext uri="{FF2B5EF4-FFF2-40B4-BE49-F238E27FC236}">
                <a16:creationId xmlns:a16="http://schemas.microsoft.com/office/drawing/2014/main" id="{BC9EEC0E-B2B1-C545-883F-CA1B0044B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8image48340864">
            <a:extLst>
              <a:ext uri="{FF2B5EF4-FFF2-40B4-BE49-F238E27FC236}">
                <a16:creationId xmlns:a16="http://schemas.microsoft.com/office/drawing/2014/main" id="{4DB2FF2A-4DE8-904E-9440-2A4141234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AFACF97-5248-D940-A765-019A70B5A7B3}"/>
              </a:ext>
            </a:extLst>
          </p:cNvPr>
          <p:cNvPicPr>
            <a:picLocks noChangeAspect="1"/>
          </p:cNvPicPr>
          <p:nvPr/>
        </p:nvPicPr>
        <p:blipFill>
          <a:blip r:embed="rId7"/>
          <a:stretch>
            <a:fillRect/>
          </a:stretch>
        </p:blipFill>
        <p:spPr>
          <a:xfrm>
            <a:off x="982773" y="5752618"/>
            <a:ext cx="5296418" cy="829439"/>
          </a:xfrm>
          <a:prstGeom prst="rect">
            <a:avLst/>
          </a:prstGeom>
        </p:spPr>
      </p:pic>
    </p:spTree>
    <p:extLst>
      <p:ext uri="{BB962C8B-B14F-4D97-AF65-F5344CB8AC3E}">
        <p14:creationId xmlns:p14="http://schemas.microsoft.com/office/powerpoint/2010/main" val="1076633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13</a:t>
            </a:fld>
            <a:endParaRPr lang="en-US"/>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897467"/>
            <a:ext cx="8033854" cy="5960533"/>
          </a:xfrm>
        </p:spPr>
        <p:txBody>
          <a:bodyPr>
            <a:normAutofit/>
          </a:bodyPr>
          <a:lstStyle/>
          <a:p>
            <a:r>
              <a:rPr lang="en-US" dirty="0"/>
              <a:t>Why </a:t>
            </a:r>
            <a:r>
              <a:rPr lang="en-US" b="1" dirty="0"/>
              <a:t>binomial</a:t>
            </a:r>
            <a:r>
              <a:rPr lang="en-US" dirty="0"/>
              <a:t> and </a:t>
            </a:r>
            <a:r>
              <a:rPr lang="en-US" b="1" dirty="0"/>
              <a:t>multinomial</a:t>
            </a:r>
            <a:r>
              <a:rPr lang="en-US" dirty="0"/>
              <a:t> distributions?</a:t>
            </a:r>
          </a:p>
          <a:p>
            <a:pPr lvl="1"/>
            <a:r>
              <a:rPr lang="en-US" sz="2000" dirty="0"/>
              <a:t>Binomial distribution: one direction to go in</a:t>
            </a:r>
          </a:p>
          <a:p>
            <a:pPr lvl="1"/>
            <a:r>
              <a:rPr lang="en-US" sz="2000" dirty="0"/>
              <a:t>Multinomial distributions: multiple directions to go </a:t>
            </a:r>
          </a:p>
          <a:p>
            <a:endParaRPr lang="en-US" sz="2400" dirty="0"/>
          </a:p>
          <a:p>
            <a:r>
              <a:rPr lang="en-US" dirty="0"/>
              <a:t>Dealing with rates. Why not use Poisson processes?</a:t>
            </a:r>
          </a:p>
          <a:p>
            <a:pPr lvl="1"/>
            <a:r>
              <a:rPr lang="en-US" sz="2000" dirty="0"/>
              <a:t>Because we don’t always have n &gt;&gt; k and very small p</a:t>
            </a:r>
          </a:p>
          <a:p>
            <a:pPr lvl="1"/>
            <a:r>
              <a:rPr lang="en-US" sz="2000" dirty="0"/>
              <a:t>Bi/multinomial distributions ensure no more individuals leave a compartment then are in it</a:t>
            </a:r>
          </a:p>
          <a:p>
            <a:endParaRPr lang="en-US" dirty="0"/>
          </a:p>
          <a:p>
            <a:r>
              <a:rPr lang="en-US" dirty="0"/>
              <a:t>Why exponential transition probabilities? </a:t>
            </a:r>
          </a:p>
          <a:p>
            <a:pPr lvl="1"/>
            <a:r>
              <a:rPr lang="en-US" sz="2000" dirty="0"/>
              <a:t>Where would p come from for the binomial / multinomial distribution? </a:t>
            </a:r>
          </a:p>
          <a:p>
            <a:pPr lvl="1"/>
            <a:r>
              <a:rPr lang="en-US" sz="2000" dirty="0"/>
              <a:t>p =1 – exp{- total transition rate out} defines a probabilities strictly &lt; 1 </a:t>
            </a:r>
          </a:p>
          <a:p>
            <a:endParaRPr lang="en-US"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AAE59AB8-2649-CF48-B73B-D3843CCA2FD2}"/>
              </a:ext>
            </a:extLst>
          </p:cNvPr>
          <p:cNvPicPr>
            <a:picLocks noChangeAspect="1"/>
          </p:cNvPicPr>
          <p:nvPr/>
        </p:nvPicPr>
        <p:blipFill rotWithShape="1">
          <a:blip r:embed="rId3"/>
          <a:srcRect b="919"/>
          <a:stretch/>
        </p:blipFill>
        <p:spPr>
          <a:xfrm>
            <a:off x="8007878" y="2048718"/>
            <a:ext cx="3948644" cy="2533167"/>
          </a:xfrm>
          <a:prstGeom prst="rect">
            <a:avLst/>
          </a:prstGeom>
        </p:spPr>
      </p:pic>
    </p:spTree>
    <p:extLst>
      <p:ext uri="{BB962C8B-B14F-4D97-AF65-F5344CB8AC3E}">
        <p14:creationId xmlns:p14="http://schemas.microsoft.com/office/powerpoint/2010/main" val="355594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3371FD-F818-5C4F-AD11-DF5E2AAE835F}"/>
              </a:ext>
            </a:extLst>
          </p:cNvPr>
          <p:cNvSpPr>
            <a:spLocks noGrp="1"/>
          </p:cNvSpPr>
          <p:nvPr>
            <p:ph type="sldNum" sz="quarter" idx="12"/>
          </p:nvPr>
        </p:nvSpPr>
        <p:spPr/>
        <p:txBody>
          <a:bodyPr/>
          <a:lstStyle/>
          <a:p>
            <a:fld id="{46B8A304-6B2A-0C42-BAA9-D66435E26181}" type="slidenum">
              <a:rPr lang="en-US" smtClean="0"/>
              <a:t>14</a:t>
            </a:fld>
            <a:endParaRPr lang="en-US" dirty="0"/>
          </a:p>
        </p:txBody>
      </p:sp>
      <p:sp>
        <p:nvSpPr>
          <p:cNvPr id="5" name="Google Shape;62;p9">
            <a:extLst>
              <a:ext uri="{FF2B5EF4-FFF2-40B4-BE49-F238E27FC236}">
                <a16:creationId xmlns:a16="http://schemas.microsoft.com/office/drawing/2014/main" id="{6A1C3B45-5E79-8D41-8760-2BE0B7634FC4}"/>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Calculating R0</a:t>
            </a:r>
            <a:endParaRPr dirty="0"/>
          </a:p>
        </p:txBody>
      </p:sp>
      <p:sp>
        <p:nvSpPr>
          <p:cNvPr id="6" name="Rectangle 5">
            <a:extLst>
              <a:ext uri="{FF2B5EF4-FFF2-40B4-BE49-F238E27FC236}">
                <a16:creationId xmlns:a16="http://schemas.microsoft.com/office/drawing/2014/main" id="{7407FA32-0943-0448-B796-7F6C7708A602}"/>
              </a:ext>
            </a:extLst>
          </p:cNvPr>
          <p:cNvSpPr/>
          <p:nvPr/>
        </p:nvSpPr>
        <p:spPr>
          <a:xfrm>
            <a:off x="466202" y="2001924"/>
            <a:ext cx="11177930" cy="4078039"/>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For a simple SIR model, </a:t>
            </a:r>
            <a:r>
              <a:rPr lang="en-US" i="1" dirty="0">
                <a:latin typeface="Century Gothic" panose="020B0502020202020204" pitchFamily="34" charset="0"/>
              </a:rPr>
              <a:t>R</a:t>
            </a:r>
            <a:r>
              <a:rPr lang="en-US" dirty="0">
                <a:latin typeface="Century Gothic" panose="020B0502020202020204" pitchFamily="34" charset="0"/>
              </a:rPr>
              <a:t>0 is a simple expression equal to the product of the number of infections per time for an infected individual and the average duration of the infectious period:</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endParaRPr lang="en-US" sz="200" dirty="0"/>
          </a:p>
          <a:p>
            <a:pPr marL="285750" indent="-285750">
              <a:buFont typeface="Arial" panose="020B0604020202020204" pitchFamily="34" charset="0"/>
              <a:buChar char="•"/>
            </a:pPr>
            <a:r>
              <a:rPr lang="en-US" dirty="0"/>
              <a:t>Because our model involves multiple infectious classes with different rates of infection duration, we derive an expression through spectral analysis of the “next-generation matrix”, a matrix that relates the numbers of newly infected individuals in consecutive generations.</a:t>
            </a:r>
          </a:p>
          <a:p>
            <a:pPr marL="285750" indent="-285750">
              <a:buFont typeface="Arial" panose="020B0604020202020204" pitchFamily="34" charset="0"/>
              <a:buChar char="•"/>
            </a:pPr>
            <a:r>
              <a:rPr lang="en-US" dirty="0"/>
              <a:t>Specifically, R0 is the dominant eigenvalue of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find: </a:t>
            </a:r>
          </a:p>
        </p:txBody>
      </p:sp>
      <p:pic>
        <p:nvPicPr>
          <p:cNvPr id="7" name="Picture 6">
            <a:extLst>
              <a:ext uri="{FF2B5EF4-FFF2-40B4-BE49-F238E27FC236}">
                <a16:creationId xmlns:a16="http://schemas.microsoft.com/office/drawing/2014/main" id="{B1F52179-8276-BF47-8C23-0F37F7A8A47F}"/>
              </a:ext>
            </a:extLst>
          </p:cNvPr>
          <p:cNvPicPr>
            <a:picLocks noChangeAspect="1"/>
          </p:cNvPicPr>
          <p:nvPr/>
        </p:nvPicPr>
        <p:blipFill>
          <a:blip r:embed="rId2"/>
          <a:stretch>
            <a:fillRect/>
          </a:stretch>
        </p:blipFill>
        <p:spPr>
          <a:xfrm>
            <a:off x="3719010" y="2638703"/>
            <a:ext cx="3755342" cy="868423"/>
          </a:xfrm>
          <a:prstGeom prst="rect">
            <a:avLst/>
          </a:prstGeom>
        </p:spPr>
      </p:pic>
      <p:pic>
        <p:nvPicPr>
          <p:cNvPr id="12" name="Picture 11">
            <a:extLst>
              <a:ext uri="{FF2B5EF4-FFF2-40B4-BE49-F238E27FC236}">
                <a16:creationId xmlns:a16="http://schemas.microsoft.com/office/drawing/2014/main" id="{2B93289C-8319-EA42-85E5-166B7963A615}"/>
              </a:ext>
            </a:extLst>
          </p:cNvPr>
          <p:cNvPicPr>
            <a:picLocks noChangeAspect="1"/>
          </p:cNvPicPr>
          <p:nvPr/>
        </p:nvPicPr>
        <p:blipFill rotWithShape="1">
          <a:blip r:embed="rId3"/>
          <a:srcRect b="13775"/>
          <a:stretch/>
        </p:blipFill>
        <p:spPr>
          <a:xfrm>
            <a:off x="5129513" y="4492793"/>
            <a:ext cx="1498600" cy="438020"/>
          </a:xfrm>
          <a:prstGeom prst="rect">
            <a:avLst/>
          </a:prstGeom>
        </p:spPr>
      </p:pic>
      <p:sp>
        <p:nvSpPr>
          <p:cNvPr id="13" name="Rectangle 12">
            <a:extLst>
              <a:ext uri="{FF2B5EF4-FFF2-40B4-BE49-F238E27FC236}">
                <a16:creationId xmlns:a16="http://schemas.microsoft.com/office/drawing/2014/main" id="{9130B254-6AED-6E45-951A-6729E80A4D0D}"/>
              </a:ext>
            </a:extLst>
          </p:cNvPr>
          <p:cNvSpPr/>
          <p:nvPr/>
        </p:nvSpPr>
        <p:spPr>
          <a:xfrm>
            <a:off x="2112379" y="921177"/>
            <a:ext cx="7195595" cy="923330"/>
          </a:xfrm>
          <a:prstGeom prst="rect">
            <a:avLst/>
          </a:prstGeom>
        </p:spPr>
        <p:txBody>
          <a:bodyPr wrap="square">
            <a:spAutoFit/>
          </a:bodyPr>
          <a:lstStyle/>
          <a:p>
            <a:r>
              <a:rPr lang="en-US" b="1" i="1" dirty="0">
                <a:latin typeface="Century Gothic" panose="020B0502020202020204" pitchFamily="34" charset="0"/>
              </a:rPr>
              <a:t>R0</a:t>
            </a:r>
            <a:r>
              <a:rPr lang="en-US" b="1" dirty="0">
                <a:latin typeface="Century Gothic" panose="020B0502020202020204" pitchFamily="34" charset="0"/>
              </a:rPr>
              <a:t> </a:t>
            </a:r>
            <a:r>
              <a:rPr lang="en-US" dirty="0">
                <a:latin typeface="Century Gothic" panose="020B0502020202020204" pitchFamily="34" charset="0"/>
              </a:rPr>
              <a:t>= The average number of new infections generated by an infected individual in a completely susceptible population</a:t>
            </a:r>
          </a:p>
          <a:p>
            <a:r>
              <a:rPr lang="en-US" b="1" i="1" dirty="0">
                <a:latin typeface="Century Gothic" panose="020B0502020202020204" pitchFamily="34" charset="0"/>
              </a:rPr>
              <a:t>R0 </a:t>
            </a:r>
            <a:r>
              <a:rPr lang="en-US" dirty="0">
                <a:latin typeface="Century Gothic" panose="020B0502020202020204" pitchFamily="34" charset="0"/>
              </a:rPr>
              <a:t>is dimensionless.</a:t>
            </a:r>
            <a:endParaRPr lang="en-US" b="1" i="1" dirty="0">
              <a:latin typeface="Century Gothic" panose="020B0502020202020204" pitchFamily="34" charset="0"/>
            </a:endParaRPr>
          </a:p>
        </p:txBody>
      </p:sp>
      <p:cxnSp>
        <p:nvCxnSpPr>
          <p:cNvPr id="15" name="Straight Arrow Connector 14">
            <a:extLst>
              <a:ext uri="{FF2B5EF4-FFF2-40B4-BE49-F238E27FC236}">
                <a16:creationId xmlns:a16="http://schemas.microsoft.com/office/drawing/2014/main" id="{74702781-AC79-CD44-A4E7-C7693F57F9A2}"/>
              </a:ext>
            </a:extLst>
          </p:cNvPr>
          <p:cNvCxnSpPr/>
          <p:nvPr/>
        </p:nvCxnSpPr>
        <p:spPr>
          <a:xfrm>
            <a:off x="6308203" y="4930813"/>
            <a:ext cx="319910"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2CDC13-B99B-994F-92EC-3E2FFB7A7183}"/>
              </a:ext>
            </a:extLst>
          </p:cNvPr>
          <p:cNvSpPr/>
          <p:nvPr/>
        </p:nvSpPr>
        <p:spPr>
          <a:xfrm>
            <a:off x="6488414" y="5095438"/>
            <a:ext cx="2169184" cy="369332"/>
          </a:xfrm>
          <a:prstGeom prst="rect">
            <a:avLst/>
          </a:prstGeom>
        </p:spPr>
        <p:txBody>
          <a:bodyPr wrap="none">
            <a:spAutoFit/>
          </a:bodyPr>
          <a:lstStyle/>
          <a:p>
            <a:r>
              <a:rPr lang="en-US" dirty="0">
                <a:latin typeface="Century Gothic" panose="020B0502020202020204" pitchFamily="34" charset="0"/>
              </a:rPr>
              <a:t>New transmissions</a:t>
            </a:r>
            <a:endParaRPr lang="en-US" dirty="0"/>
          </a:p>
        </p:txBody>
      </p:sp>
      <p:cxnSp>
        <p:nvCxnSpPr>
          <p:cNvPr id="18" name="Straight Arrow Connector 17">
            <a:extLst>
              <a:ext uri="{FF2B5EF4-FFF2-40B4-BE49-F238E27FC236}">
                <a16:creationId xmlns:a16="http://schemas.microsoft.com/office/drawing/2014/main" id="{C77AF3D6-D9F3-D843-88B4-EC9D0C74C8E4}"/>
              </a:ext>
            </a:extLst>
          </p:cNvPr>
          <p:cNvCxnSpPr>
            <a:cxnSpLocks/>
          </p:cNvCxnSpPr>
          <p:nvPr/>
        </p:nvCxnSpPr>
        <p:spPr>
          <a:xfrm flipH="1">
            <a:off x="5710176" y="4930813"/>
            <a:ext cx="385825"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A4565F1-6BD8-1F4F-98FE-344451793122}"/>
              </a:ext>
            </a:extLst>
          </p:cNvPr>
          <p:cNvSpPr/>
          <p:nvPr/>
        </p:nvSpPr>
        <p:spPr>
          <a:xfrm>
            <a:off x="4236074" y="5080526"/>
            <a:ext cx="1829347" cy="369332"/>
          </a:xfrm>
          <a:prstGeom prst="rect">
            <a:avLst/>
          </a:prstGeom>
        </p:spPr>
        <p:txBody>
          <a:bodyPr wrap="none">
            <a:spAutoFit/>
          </a:bodyPr>
          <a:lstStyle/>
          <a:p>
            <a:r>
              <a:rPr lang="en-US" dirty="0">
                <a:latin typeface="Century Gothic" panose="020B0502020202020204" pitchFamily="34" charset="0"/>
              </a:rPr>
              <a:t>New infections</a:t>
            </a:r>
            <a:endParaRPr lang="en-US" dirty="0"/>
          </a:p>
        </p:txBody>
      </p:sp>
      <p:pic>
        <p:nvPicPr>
          <p:cNvPr id="24" name="Picture 23">
            <a:extLst>
              <a:ext uri="{FF2B5EF4-FFF2-40B4-BE49-F238E27FC236}">
                <a16:creationId xmlns:a16="http://schemas.microsoft.com/office/drawing/2014/main" id="{C9CCAD64-82F6-8B42-BAE9-ED79A56E7CE7}"/>
              </a:ext>
            </a:extLst>
          </p:cNvPr>
          <p:cNvPicPr>
            <a:picLocks noChangeAspect="1"/>
          </p:cNvPicPr>
          <p:nvPr/>
        </p:nvPicPr>
        <p:blipFill>
          <a:blip r:embed="rId4"/>
          <a:stretch>
            <a:fillRect/>
          </a:stretch>
        </p:blipFill>
        <p:spPr>
          <a:xfrm>
            <a:off x="4236074" y="5676741"/>
            <a:ext cx="3599706" cy="1122738"/>
          </a:xfrm>
          <a:prstGeom prst="rect">
            <a:avLst/>
          </a:prstGeom>
          <a:ln>
            <a:solidFill>
              <a:schemeClr val="accent1"/>
            </a:solidFill>
          </a:ln>
        </p:spPr>
      </p:pic>
    </p:spTree>
    <p:extLst>
      <p:ext uri="{BB962C8B-B14F-4D97-AF65-F5344CB8AC3E}">
        <p14:creationId xmlns:p14="http://schemas.microsoft.com/office/powerpoint/2010/main" val="49854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1" y="365125"/>
            <a:ext cx="6459049"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Parameter estimation</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1898442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4" name="Picture 3">
            <a:extLst>
              <a:ext uri="{FF2B5EF4-FFF2-40B4-BE49-F238E27FC236}">
                <a16:creationId xmlns:a16="http://schemas.microsoft.com/office/drawing/2014/main" id="{34549774-7C87-334F-BE6C-BC6829543318}"/>
              </a:ext>
            </a:extLst>
          </p:cNvPr>
          <p:cNvPicPr>
            <a:picLocks noChangeAspect="1"/>
          </p:cNvPicPr>
          <p:nvPr/>
        </p:nvPicPr>
        <p:blipFill>
          <a:blip r:embed="rId3"/>
          <a:stretch>
            <a:fillRect/>
          </a:stretch>
        </p:blipFill>
        <p:spPr>
          <a:xfrm>
            <a:off x="6173935" y="1330117"/>
            <a:ext cx="5863427" cy="3814532"/>
          </a:xfrm>
          <a:prstGeom prst="rect">
            <a:avLst/>
          </a:prstGeom>
        </p:spPr>
      </p:pic>
      <p:sp>
        <p:nvSpPr>
          <p:cNvPr id="107" name="Google Shape;107;p14"/>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Data used for parameter estimation</a:t>
            </a:r>
            <a:endParaRPr dirty="0"/>
          </a:p>
        </p:txBody>
      </p:sp>
      <p:sp>
        <p:nvSpPr>
          <p:cNvPr id="108" name="Google Shape;108;p14"/>
          <p:cNvSpPr txBox="1"/>
          <p:nvPr/>
        </p:nvSpPr>
        <p:spPr>
          <a:xfrm>
            <a:off x="365800" y="1036669"/>
            <a:ext cx="5507200" cy="4398932"/>
          </a:xfrm>
          <a:prstGeom prst="rect">
            <a:avLst/>
          </a:prstGeom>
          <a:noFill/>
          <a:ln>
            <a:noFill/>
          </a:ln>
        </p:spPr>
        <p:txBody>
          <a:bodyPr spcFirstLastPara="1" wrap="square" lIns="121900" tIns="121900" rIns="121900" bIns="121900" anchor="t" anchorCtr="0">
            <a:noAutofit/>
          </a:bodyPr>
          <a:lstStyle/>
          <a:p>
            <a:pPr marL="609585" indent="-431789">
              <a:buSzPts val="1500"/>
              <a:buChar char="●"/>
            </a:pPr>
            <a:r>
              <a:rPr lang="en-US" sz="2000" dirty="0"/>
              <a:t>The model predicts the counts of individuals in all categories over time.</a:t>
            </a:r>
            <a:endParaRPr sz="2000" dirty="0"/>
          </a:p>
          <a:p>
            <a:pPr marL="609585"/>
            <a:endParaRPr sz="2000" dirty="0"/>
          </a:p>
          <a:p>
            <a:pPr marL="609585" indent="-431789">
              <a:buSzPts val="1500"/>
              <a:buChar char="●"/>
            </a:pPr>
            <a:r>
              <a:rPr lang="en-US" sz="2000" dirty="0"/>
              <a:t>Colored squares indicate categories in which observed </a:t>
            </a:r>
            <a:r>
              <a:rPr lang="en-US" sz="2000" dirty="0">
                <a:solidFill>
                  <a:schemeClr val="dk1"/>
                </a:solidFill>
              </a:rPr>
              <a:t>COVID-19 data was available and used to fit the epidemic model:</a:t>
            </a:r>
            <a:endParaRPr sz="2000" dirty="0">
              <a:solidFill>
                <a:schemeClr val="dk1"/>
              </a:solidFill>
            </a:endParaRPr>
          </a:p>
          <a:p>
            <a:pPr marL="1219170" indent="-431789">
              <a:buClr>
                <a:schemeClr val="dk1"/>
              </a:buClr>
              <a:buSzPts val="1500"/>
              <a:buChar char="●"/>
            </a:pPr>
            <a:r>
              <a:rPr lang="en-US" sz="2000" dirty="0">
                <a:solidFill>
                  <a:schemeClr val="dk1"/>
                </a:solidFill>
              </a:rPr>
              <a:t>Cumulative/New Illnesses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Hospitalizations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Ventilation Requirements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Deaths</a:t>
            </a:r>
          </a:p>
          <a:p>
            <a:pPr marL="1219170" indent="-431789">
              <a:buClr>
                <a:schemeClr val="dk1"/>
              </a:buClr>
              <a:buSzPts val="1500"/>
              <a:buChar char="●"/>
            </a:pPr>
            <a:r>
              <a:rPr lang="en-US" sz="2000" dirty="0">
                <a:solidFill>
                  <a:schemeClr val="dk1"/>
                </a:solidFill>
              </a:rPr>
              <a:t>Cumulative Recovered</a:t>
            </a:r>
          </a:p>
        </p:txBody>
      </p:sp>
      <p:sp>
        <p:nvSpPr>
          <p:cNvPr id="109" name="Google Shape;109;p14"/>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16</a:t>
            </a:fld>
            <a:endParaRPr/>
          </a:p>
        </p:txBody>
      </p:sp>
      <p:sp>
        <p:nvSpPr>
          <p:cNvPr id="2" name="Rectangle 1">
            <a:extLst>
              <a:ext uri="{FF2B5EF4-FFF2-40B4-BE49-F238E27FC236}">
                <a16:creationId xmlns:a16="http://schemas.microsoft.com/office/drawing/2014/main" id="{58FBFD83-9DC5-044B-82AF-E271A5C903DD}"/>
              </a:ext>
            </a:extLst>
          </p:cNvPr>
          <p:cNvSpPr/>
          <p:nvPr/>
        </p:nvSpPr>
        <p:spPr>
          <a:xfrm>
            <a:off x="731600" y="5359666"/>
            <a:ext cx="5628602" cy="923330"/>
          </a:xfrm>
          <a:prstGeom prst="rect">
            <a:avLst/>
          </a:prstGeom>
        </p:spPr>
        <p:txBody>
          <a:bodyPr wrap="square">
            <a:spAutoFit/>
          </a:bodyPr>
          <a:lstStyle/>
          <a:p>
            <a:r>
              <a:rPr lang="en-US" b="1" dirty="0">
                <a:solidFill>
                  <a:srgbClr val="C00000"/>
                </a:solidFill>
              </a:rPr>
              <a:t>We remove counts from nursing homes (illnesses, ICU, ventilation, deaths) before fitting this general population model </a:t>
            </a:r>
          </a:p>
        </p:txBody>
      </p:sp>
      <p:sp>
        <p:nvSpPr>
          <p:cNvPr id="9" name="TextBox 8">
            <a:extLst>
              <a:ext uri="{FF2B5EF4-FFF2-40B4-BE49-F238E27FC236}">
                <a16:creationId xmlns:a16="http://schemas.microsoft.com/office/drawing/2014/main" id="{D910027E-29AD-8D4D-95DB-2381138D9DAB}"/>
              </a:ext>
            </a:extLst>
          </p:cNvPr>
          <p:cNvSpPr txBox="1"/>
          <p:nvPr/>
        </p:nvSpPr>
        <p:spPr>
          <a:xfrm>
            <a:off x="6589935" y="3237383"/>
            <a:ext cx="2997436" cy="2031325"/>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S = Susceptible</a:t>
            </a:r>
          </a:p>
          <a:p>
            <a:r>
              <a:rPr lang="en-US" sz="1400" b="1" dirty="0">
                <a:latin typeface="Courier New" panose="02070309020205020404" pitchFamily="49" charset="0"/>
                <a:cs typeface="Courier New" panose="02070309020205020404" pitchFamily="49" charset="0"/>
              </a:rPr>
              <a:t>E = Exposed</a:t>
            </a:r>
          </a:p>
          <a:p>
            <a:r>
              <a:rPr lang="en-US" sz="1400" b="1" dirty="0">
                <a:latin typeface="Courier New" panose="02070309020205020404" pitchFamily="49" charset="0"/>
                <a:cs typeface="Courier New" panose="02070309020205020404" pitchFamily="49" charset="0"/>
              </a:rPr>
              <a:t>A = Infected/Undetected</a:t>
            </a:r>
          </a:p>
          <a:p>
            <a:r>
              <a:rPr lang="en-US" sz="1400" b="1" dirty="0">
                <a:latin typeface="Courier New" panose="02070309020205020404" pitchFamily="49" charset="0"/>
                <a:cs typeface="Courier New" panose="02070309020205020404" pitchFamily="49" charset="0"/>
              </a:rPr>
              <a:t>I = Infected/Detected</a:t>
            </a:r>
          </a:p>
          <a:p>
            <a:r>
              <a:rPr lang="en-US" sz="1400" b="1" dirty="0">
                <a:latin typeface="Courier New" panose="02070309020205020404" pitchFamily="49" charset="0"/>
                <a:cs typeface="Courier New" panose="02070309020205020404" pitchFamily="49" charset="0"/>
              </a:rPr>
              <a:t>H = Hospitalized</a:t>
            </a:r>
          </a:p>
          <a:p>
            <a:r>
              <a:rPr lang="en-US" sz="1400" b="1" dirty="0">
                <a:latin typeface="Courier New" panose="02070309020205020404" pitchFamily="49" charset="0"/>
                <a:cs typeface="Courier New" panose="02070309020205020404" pitchFamily="49" charset="0"/>
              </a:rPr>
              <a:t>Q = ICU</a:t>
            </a:r>
          </a:p>
          <a:p>
            <a:r>
              <a:rPr lang="en-US" sz="1400" b="1" dirty="0">
                <a:latin typeface="Courier New" panose="02070309020205020404" pitchFamily="49" charset="0"/>
                <a:cs typeface="Courier New" panose="02070309020205020404" pitchFamily="49" charset="0"/>
              </a:rPr>
              <a:t>V = Ventilated</a:t>
            </a:r>
          </a:p>
          <a:p>
            <a:r>
              <a:rPr lang="en-US" sz="1400" b="1" dirty="0">
                <a:latin typeface="Courier New" panose="02070309020205020404" pitchFamily="49" charset="0"/>
                <a:cs typeface="Courier New" panose="02070309020205020404" pitchFamily="49" charset="0"/>
              </a:rPr>
              <a:t>D = Death</a:t>
            </a:r>
          </a:p>
          <a:p>
            <a:r>
              <a:rPr lang="en-US" sz="1400" b="1" dirty="0">
                <a:latin typeface="Courier New" panose="02070309020205020404" pitchFamily="49" charset="0"/>
                <a:cs typeface="Courier New" panose="02070309020205020404" pitchFamily="49" charset="0"/>
              </a:rPr>
              <a:t>R = Recovered</a:t>
            </a:r>
          </a:p>
        </p:txBody>
      </p:sp>
      <p:sp>
        <p:nvSpPr>
          <p:cNvPr id="3" name="TextBox 2">
            <a:extLst>
              <a:ext uri="{FF2B5EF4-FFF2-40B4-BE49-F238E27FC236}">
                <a16:creationId xmlns:a16="http://schemas.microsoft.com/office/drawing/2014/main" id="{35DAD8CC-55CB-964C-ACEF-6EBA9E76F128}"/>
              </a:ext>
            </a:extLst>
          </p:cNvPr>
          <p:cNvSpPr txBox="1"/>
          <p:nvPr/>
        </p:nvSpPr>
        <p:spPr>
          <a:xfrm>
            <a:off x="7075710" y="5636665"/>
            <a:ext cx="4180953" cy="954107"/>
          </a:xfrm>
          <a:prstGeom prst="rect">
            <a:avLst/>
          </a:prstGeom>
          <a:noFill/>
        </p:spPr>
        <p:txBody>
          <a:bodyPr wrap="none" rtlCol="0">
            <a:spAutoFit/>
          </a:bodyPr>
          <a:lstStyle/>
          <a:p>
            <a:r>
              <a:rPr lang="en-US" sz="2800" dirty="0"/>
              <a:t>Data from:</a:t>
            </a:r>
          </a:p>
          <a:p>
            <a:r>
              <a:rPr lang="en-US" sz="2800" dirty="0"/>
              <a:t>March 1 - July 20, 2020 </a:t>
            </a:r>
          </a:p>
        </p:txBody>
      </p:sp>
    </p:spTree>
    <p:extLst>
      <p:ext uri="{BB962C8B-B14F-4D97-AF65-F5344CB8AC3E}">
        <p14:creationId xmlns:p14="http://schemas.microsoft.com/office/powerpoint/2010/main" val="134810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3604E-97F7-A949-A413-72776C32CA26}"/>
              </a:ext>
            </a:extLst>
          </p:cNvPr>
          <p:cNvSpPr>
            <a:spLocks noGrp="1"/>
          </p:cNvSpPr>
          <p:nvPr>
            <p:ph idx="1"/>
          </p:nvPr>
        </p:nvSpPr>
        <p:spPr>
          <a:xfrm>
            <a:off x="617220" y="1825624"/>
            <a:ext cx="10736580" cy="4682751"/>
          </a:xfrm>
        </p:spPr>
        <p:txBody>
          <a:bodyPr>
            <a:normAutofit lnSpcReduction="10000"/>
          </a:bodyPr>
          <a:lstStyle/>
          <a:p>
            <a:pPr marL="0" indent="0" fontAlgn="t">
              <a:buNone/>
            </a:pPr>
            <a:r>
              <a:rPr lang="en-US" b="1" dirty="0">
                <a:cs typeface="Arial" panose="020B0604020202020204" pitchFamily="34" charset="0"/>
              </a:rPr>
              <a:t>(</a:t>
            </a:r>
            <a:r>
              <a:rPr lang="en-US" b="1" dirty="0" err="1">
                <a:cs typeface="Arial" panose="020B0604020202020204" pitchFamily="34" charset="0"/>
              </a:rPr>
              <a:t>i</a:t>
            </a:r>
            <a:r>
              <a:rPr lang="en-US" b="1" dirty="0">
                <a:cs typeface="Arial" panose="020B0604020202020204" pitchFamily="34" charset="0"/>
              </a:rPr>
              <a:t>) </a:t>
            </a:r>
            <a:r>
              <a:rPr lang="en-US" b="1" dirty="0"/>
              <a:t>Prior for </a:t>
            </a:r>
            <a:r>
              <a:rPr lang="el-GR" b="1" i="1" dirty="0">
                <a:solidFill>
                  <a:srgbClr val="C00000"/>
                </a:solidFill>
                <a:latin typeface="Arial" panose="020B0604020202020204" pitchFamily="34" charset="0"/>
                <a:cs typeface="Arial" panose="020B0604020202020204" pitchFamily="34" charset="0"/>
              </a:rPr>
              <a:t>μ(</a:t>
            </a:r>
            <a:r>
              <a:rPr lang="en-US" b="1" i="1" dirty="0">
                <a:solidFill>
                  <a:srgbClr val="C00000"/>
                </a:solidFill>
                <a:latin typeface="Arial" panose="020B0604020202020204" pitchFamily="34" charset="0"/>
                <a:cs typeface="Arial" panose="020B0604020202020204" pitchFamily="34" charset="0"/>
              </a:rPr>
              <a:t>t)</a:t>
            </a:r>
            <a:r>
              <a:rPr lang="en-US" b="1" i="1" dirty="0">
                <a:cs typeface="Arial" panose="020B0604020202020204" pitchFamily="34" charset="0"/>
              </a:rPr>
              <a:t>: </a:t>
            </a:r>
            <a:r>
              <a:rPr lang="en-US" b="1" dirty="0">
                <a:cs typeface="Arial" panose="020B0604020202020204" pitchFamily="34" charset="0"/>
              </a:rPr>
              <a:t>Time-varying factor reduction in R0</a:t>
            </a:r>
          </a:p>
          <a:p>
            <a:pPr lvl="1"/>
            <a:r>
              <a:rPr lang="en-US" dirty="0">
                <a:cs typeface="Arial" panose="020B0604020202020204" pitchFamily="34" charset="0"/>
              </a:rPr>
              <a:t>Mobility data</a:t>
            </a:r>
          </a:p>
          <a:p>
            <a:pPr lvl="1"/>
            <a:endParaRPr lang="en-US" dirty="0">
              <a:cs typeface="Arial" panose="020B0604020202020204" pitchFamily="34" charset="0"/>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(ii) </a:t>
            </a:r>
            <a:r>
              <a:rPr lang="en-US" b="1" strike="sngStrike" dirty="0"/>
              <a:t>Prior for </a:t>
            </a:r>
            <a:r>
              <a:rPr lang="en-US" b="1" i="1" strike="sngStrike" dirty="0">
                <a:solidFill>
                  <a:srgbClr val="C00000"/>
                </a:solidFill>
              </a:rPr>
              <a:t>r</a:t>
            </a:r>
            <a:r>
              <a:rPr lang="en-US" b="1" strike="sngStrike" dirty="0"/>
              <a:t>: Fraction undetected cases</a:t>
            </a:r>
          </a:p>
          <a:p>
            <a:pPr lvl="1"/>
            <a:r>
              <a:rPr lang="en-US" strike="sngStrike" dirty="0"/>
              <a:t>Seroprevalence studies</a:t>
            </a:r>
          </a:p>
          <a:p>
            <a:pPr lvl="1"/>
            <a:endParaRPr 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id="{84263157-7BAD-924C-B22F-96314EDB3838}"/>
              </a:ext>
            </a:extLst>
          </p:cNvPr>
          <p:cNvSpPr>
            <a:spLocks noGrp="1"/>
          </p:cNvSpPr>
          <p:nvPr>
            <p:ph type="sldNum" sz="quarter" idx="12"/>
          </p:nvPr>
        </p:nvSpPr>
        <p:spPr/>
        <p:txBody>
          <a:bodyPr/>
          <a:lstStyle/>
          <a:p>
            <a:fld id="{46B8A304-6B2A-0C42-BAA9-D66435E26181}" type="slidenum">
              <a:rPr lang="en-US" smtClean="0"/>
              <a:t>17</a:t>
            </a:fld>
            <a:endParaRPr lang="en-US"/>
          </a:p>
        </p:txBody>
      </p:sp>
      <p:sp>
        <p:nvSpPr>
          <p:cNvPr id="5" name="Google Shape;62;p9">
            <a:extLst>
              <a:ext uri="{FF2B5EF4-FFF2-40B4-BE49-F238E27FC236}">
                <a16:creationId xmlns:a16="http://schemas.microsoft.com/office/drawing/2014/main" id="{7CF368A2-4778-1341-BC94-FC0E54800E27}"/>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External sources of data to specify </a:t>
            </a:r>
          </a:p>
          <a:p>
            <a:pPr algn="ctr">
              <a:spcBef>
                <a:spcPts val="0"/>
              </a:spcBef>
              <a:buClr>
                <a:srgbClr val="990014"/>
              </a:buClr>
              <a:buSzPts val="2800"/>
            </a:pPr>
            <a:r>
              <a:rPr lang="en-US" sz="3733" b="1" dirty="0">
                <a:solidFill>
                  <a:srgbClr val="990014"/>
                </a:solidFill>
              </a:rPr>
              <a:t>prior parameter distributions</a:t>
            </a:r>
            <a:endParaRPr lang="en-US" dirty="0"/>
          </a:p>
        </p:txBody>
      </p:sp>
      <p:pic>
        <p:nvPicPr>
          <p:cNvPr id="2" name="Picture 1">
            <a:extLst>
              <a:ext uri="{FF2B5EF4-FFF2-40B4-BE49-F238E27FC236}">
                <a16:creationId xmlns:a16="http://schemas.microsoft.com/office/drawing/2014/main" id="{50BEB65B-B565-354B-BBEF-6CDED866B834}"/>
              </a:ext>
            </a:extLst>
          </p:cNvPr>
          <p:cNvPicPr>
            <a:picLocks noChangeAspect="1"/>
          </p:cNvPicPr>
          <p:nvPr/>
        </p:nvPicPr>
        <p:blipFill>
          <a:blip r:embed="rId3"/>
          <a:stretch>
            <a:fillRect/>
          </a:stretch>
        </p:blipFill>
        <p:spPr>
          <a:xfrm>
            <a:off x="2710926" y="2698228"/>
            <a:ext cx="5504180" cy="2472532"/>
          </a:xfrm>
          <a:prstGeom prst="rect">
            <a:avLst/>
          </a:prstGeom>
        </p:spPr>
      </p:pic>
    </p:spTree>
    <p:extLst>
      <p:ext uri="{BB962C8B-B14F-4D97-AF65-F5344CB8AC3E}">
        <p14:creationId xmlns:p14="http://schemas.microsoft.com/office/powerpoint/2010/main" val="3847517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E8583C-DB35-BB44-9DAE-AFA9E38B0713}"/>
              </a:ext>
            </a:extLst>
          </p:cNvPr>
          <p:cNvSpPr>
            <a:spLocks noGrp="1"/>
          </p:cNvSpPr>
          <p:nvPr>
            <p:ph idx="1"/>
          </p:nvPr>
        </p:nvSpPr>
        <p:spPr>
          <a:xfrm>
            <a:off x="838200" y="1643062"/>
            <a:ext cx="10331549" cy="4895850"/>
          </a:xfrm>
        </p:spPr>
        <p:txBody>
          <a:bodyPr>
            <a:normAutofit fontScale="92500" lnSpcReduction="20000"/>
          </a:bodyPr>
          <a:lstStyle/>
          <a:p>
            <a:pPr marL="0" indent="0">
              <a:buNone/>
            </a:pPr>
            <a:r>
              <a:rPr lang="en-US" dirty="0"/>
              <a:t>We use </a:t>
            </a:r>
            <a:r>
              <a:rPr lang="en-US" b="1" dirty="0"/>
              <a:t>Approximate Bayesian Computation (ABC)</a:t>
            </a:r>
            <a:r>
              <a:rPr lang="en-US" dirty="0"/>
              <a:t> for parameter estimation.</a:t>
            </a:r>
          </a:p>
          <a:p>
            <a:pPr marL="0" indent="0">
              <a:buNone/>
            </a:pPr>
            <a:endParaRPr lang="en-US" dirty="0"/>
          </a:p>
          <a:p>
            <a:pPr marL="0" indent="0">
              <a:buNone/>
            </a:pPr>
            <a:r>
              <a:rPr lang="en-US" dirty="0"/>
              <a:t>A </a:t>
            </a:r>
            <a:r>
              <a:rPr lang="en-US" b="1" dirty="0"/>
              <a:t>Bayesian framework </a:t>
            </a:r>
            <a:r>
              <a:rPr lang="en-US" dirty="0"/>
              <a:t>assumes model parameters are Random Variables; we seek to estimate the posterior distribution of these parameters.</a:t>
            </a:r>
          </a:p>
          <a:p>
            <a:pPr marL="0" indent="0">
              <a:buNone/>
            </a:pPr>
            <a:endParaRPr lang="en-US" dirty="0"/>
          </a:p>
          <a:p>
            <a:pPr marL="0" indent="0">
              <a:buNone/>
            </a:pPr>
            <a:r>
              <a:rPr lang="en-US" b="1" dirty="0"/>
              <a:t>Benefits of using ABC include</a:t>
            </a:r>
            <a:r>
              <a:rPr lang="en-US" dirty="0"/>
              <a:t>:</a:t>
            </a:r>
          </a:p>
          <a:p>
            <a:r>
              <a:rPr lang="en-US" dirty="0"/>
              <a:t>Estimating model parameters when a likelihood function is intractable or unknown, with multi-featured data samples</a:t>
            </a:r>
          </a:p>
          <a:p>
            <a:r>
              <a:rPr lang="en-US" dirty="0"/>
              <a:t>Including prior information + uncertainty for each parameter</a:t>
            </a:r>
          </a:p>
          <a:p>
            <a:r>
              <a:rPr lang="en-US" dirty="0"/>
              <a:t>Prioritizing data input that is more reliable in fitting the model to data (e.g., not including more unreliable early illness count data)</a:t>
            </a:r>
          </a:p>
          <a:p>
            <a:pPr marL="0" indent="0">
              <a:buNone/>
            </a:pPr>
            <a:endParaRPr lang="en-US" dirty="0"/>
          </a:p>
        </p:txBody>
      </p:sp>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18</a:t>
            </a:fld>
            <a:endParaRPr lang="en-US"/>
          </a:p>
        </p:txBody>
      </p:sp>
      <p:sp>
        <p:nvSpPr>
          <p:cNvPr id="8" name="Google Shape;107;p14">
            <a:extLst>
              <a:ext uri="{FF2B5EF4-FFF2-40B4-BE49-F238E27FC236}">
                <a16:creationId xmlns:a16="http://schemas.microsoft.com/office/drawing/2014/main" id="{BD20AF56-868E-0042-8C5D-ADB966366C55}"/>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1777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19</a:t>
            </a:fld>
            <a:endParaRPr lang="en-US"/>
          </a:p>
        </p:txBody>
      </p:sp>
      <p:pic>
        <p:nvPicPr>
          <p:cNvPr id="8" name="Picture 7" descr="A close up of a map&#10;&#10;Description automatically generated">
            <a:extLst>
              <a:ext uri="{FF2B5EF4-FFF2-40B4-BE49-F238E27FC236}">
                <a16:creationId xmlns:a16="http://schemas.microsoft.com/office/drawing/2014/main" id="{4A8D9F1B-63E4-ED43-815C-106EFCFB9FD9}"/>
              </a:ext>
            </a:extLst>
          </p:cNvPr>
          <p:cNvPicPr>
            <a:picLocks noChangeAspect="1"/>
          </p:cNvPicPr>
          <p:nvPr/>
        </p:nvPicPr>
        <p:blipFill rotWithShape="1">
          <a:blip r:embed="rId2">
            <a:extLst>
              <a:ext uri="{28A0092B-C50C-407E-A947-70E740481C1C}">
                <a14:useLocalDpi xmlns:a14="http://schemas.microsoft.com/office/drawing/2010/main" val="0"/>
              </a:ext>
            </a:extLst>
          </a:blip>
          <a:srcRect b="5037"/>
          <a:stretch/>
        </p:blipFill>
        <p:spPr>
          <a:xfrm>
            <a:off x="2218267" y="1429381"/>
            <a:ext cx="7128933" cy="4926970"/>
          </a:xfrm>
          <a:prstGeom prst="rect">
            <a:avLst/>
          </a:prstGeom>
        </p:spPr>
      </p:pic>
      <p:sp>
        <p:nvSpPr>
          <p:cNvPr id="13" name="TextBox 12">
            <a:extLst>
              <a:ext uri="{FF2B5EF4-FFF2-40B4-BE49-F238E27FC236}">
                <a16:creationId xmlns:a16="http://schemas.microsoft.com/office/drawing/2014/main" id="{EE838609-AAA0-7E4D-A911-CCE20F2CE25F}"/>
              </a:ext>
            </a:extLst>
          </p:cNvPr>
          <p:cNvSpPr txBox="1"/>
          <p:nvPr/>
        </p:nvSpPr>
        <p:spPr>
          <a:xfrm>
            <a:off x="5418352" y="3362920"/>
            <a:ext cx="2032314" cy="496332"/>
          </a:xfrm>
          <a:prstGeom prst="rect">
            <a:avLst/>
          </a:prstGeom>
          <a:solidFill>
            <a:schemeClr val="bg1"/>
          </a:solidFill>
        </p:spPr>
        <p:txBody>
          <a:bodyPr wrap="square" rtlCol="0" anchor="ctr" anchorCtr="1">
            <a:noAutofit/>
          </a:bodyPr>
          <a:lstStyle/>
          <a:p>
            <a:pPr algn="ctr"/>
            <a:r>
              <a:rPr lang="en-US" dirty="0"/>
              <a:t>Input into Epidemic Model</a:t>
            </a:r>
          </a:p>
        </p:txBody>
      </p:sp>
      <p:sp>
        <p:nvSpPr>
          <p:cNvPr id="14" name="TextBox 13">
            <a:extLst>
              <a:ext uri="{FF2B5EF4-FFF2-40B4-BE49-F238E27FC236}">
                <a16:creationId xmlns:a16="http://schemas.microsoft.com/office/drawing/2014/main" id="{BA4158BD-8F09-BF48-8E60-B2FFEFB53F10}"/>
              </a:ext>
            </a:extLst>
          </p:cNvPr>
          <p:cNvSpPr txBox="1"/>
          <p:nvPr/>
        </p:nvSpPr>
        <p:spPr>
          <a:xfrm>
            <a:off x="165101" y="5874086"/>
            <a:ext cx="3627966" cy="496332"/>
          </a:xfrm>
          <a:prstGeom prst="rect">
            <a:avLst/>
          </a:prstGeom>
          <a:solidFill>
            <a:schemeClr val="bg1"/>
          </a:solidFill>
        </p:spPr>
        <p:txBody>
          <a:bodyPr wrap="square" rtlCol="0" anchor="ctr" anchorCtr="1">
            <a:noAutofit/>
          </a:bodyPr>
          <a:lstStyle/>
          <a:p>
            <a:pPr algn="ctr"/>
            <a:r>
              <a:rPr lang="en-US" dirty="0"/>
              <a:t>Accept if </a:t>
            </a:r>
            <a:r>
              <a:rPr lang="en-US" i="1" dirty="0"/>
              <a:t>d(D, D*) </a:t>
            </a:r>
            <a:r>
              <a:rPr lang="en-US" dirty="0"/>
              <a:t>&lt; </a:t>
            </a:r>
            <a:r>
              <a:rPr lang="el-GR" b="1" dirty="0"/>
              <a:t>ε</a:t>
            </a:r>
            <a:endParaRPr lang="en-US" dirty="0"/>
          </a:p>
        </p:txBody>
      </p:sp>
      <p:sp>
        <p:nvSpPr>
          <p:cNvPr id="15" name="TextBox 14">
            <a:extLst>
              <a:ext uri="{FF2B5EF4-FFF2-40B4-BE49-F238E27FC236}">
                <a16:creationId xmlns:a16="http://schemas.microsoft.com/office/drawing/2014/main" id="{122E2F95-F457-E74E-84B4-EAA4E6DFD76C}"/>
              </a:ext>
            </a:extLst>
          </p:cNvPr>
          <p:cNvSpPr txBox="1"/>
          <p:nvPr/>
        </p:nvSpPr>
        <p:spPr>
          <a:xfrm>
            <a:off x="990600" y="3144103"/>
            <a:ext cx="3886199" cy="967832"/>
          </a:xfrm>
          <a:prstGeom prst="rect">
            <a:avLst/>
          </a:prstGeom>
          <a:solidFill>
            <a:schemeClr val="bg1"/>
          </a:solidFill>
        </p:spPr>
        <p:txBody>
          <a:bodyPr wrap="square" rtlCol="0" anchor="ctr" anchorCtr="1">
            <a:noAutofit/>
          </a:bodyPr>
          <a:lstStyle/>
          <a:p>
            <a:pPr algn="ctr"/>
            <a:r>
              <a:rPr lang="en-US" dirty="0"/>
              <a:t>Set threshold </a:t>
            </a:r>
            <a:r>
              <a:rPr lang="el-GR" b="1" dirty="0"/>
              <a:t>ε</a:t>
            </a:r>
            <a:r>
              <a:rPr lang="en-US" b="1" dirty="0"/>
              <a:t> </a:t>
            </a:r>
            <a:r>
              <a:rPr lang="en-US" dirty="0"/>
              <a:t>for distance between data and simulation</a:t>
            </a:r>
          </a:p>
          <a:p>
            <a:pPr algn="ctr"/>
            <a:r>
              <a:rPr lang="en-US" i="1" dirty="0"/>
              <a:t>d(D, D*)</a:t>
            </a:r>
          </a:p>
        </p:txBody>
      </p:sp>
      <p:sp>
        <p:nvSpPr>
          <p:cNvPr id="20" name="TextBox 19">
            <a:extLst>
              <a:ext uri="{FF2B5EF4-FFF2-40B4-BE49-F238E27FC236}">
                <a16:creationId xmlns:a16="http://schemas.microsoft.com/office/drawing/2014/main" id="{D37E65A3-4CED-E24A-8B84-08FAB53B0BF7}"/>
              </a:ext>
            </a:extLst>
          </p:cNvPr>
          <p:cNvSpPr txBox="1"/>
          <p:nvPr/>
        </p:nvSpPr>
        <p:spPr>
          <a:xfrm>
            <a:off x="173567" y="6370418"/>
            <a:ext cx="4703231" cy="496332"/>
          </a:xfrm>
          <a:prstGeom prst="rect">
            <a:avLst/>
          </a:prstGeom>
          <a:solidFill>
            <a:schemeClr val="bg1"/>
          </a:solidFill>
        </p:spPr>
        <p:txBody>
          <a:bodyPr wrap="square" rtlCol="0" anchor="ctr" anchorCtr="1">
            <a:noAutofit/>
          </a:bodyPr>
          <a:lstStyle/>
          <a:p>
            <a:r>
              <a:rPr lang="en-US" dirty="0"/>
              <a:t>Approximate </a:t>
            </a:r>
            <a:r>
              <a:rPr lang="en-US" i="1" dirty="0"/>
              <a:t>P</a:t>
            </a:r>
            <a:r>
              <a:rPr lang="en-US" dirty="0"/>
              <a:t>(</a:t>
            </a:r>
            <a:r>
              <a:rPr lang="el-GR" i="1" dirty="0"/>
              <a:t>θ</a:t>
            </a:r>
            <a:r>
              <a:rPr lang="el-GR" dirty="0"/>
              <a:t>|</a:t>
            </a:r>
            <a:r>
              <a:rPr lang="en-US" i="1" dirty="0"/>
              <a:t>D</a:t>
            </a:r>
            <a:r>
              <a:rPr lang="en-US" dirty="0"/>
              <a:t>) ≈ </a:t>
            </a:r>
            <a:r>
              <a:rPr lang="en-US" i="1" dirty="0"/>
              <a:t>P</a:t>
            </a:r>
            <a:r>
              <a:rPr lang="en-US" dirty="0"/>
              <a:t>(</a:t>
            </a:r>
            <a:r>
              <a:rPr lang="el-GR" i="1" dirty="0"/>
              <a:t>θ</a:t>
            </a:r>
            <a:r>
              <a:rPr lang="el-GR" dirty="0"/>
              <a:t>|</a:t>
            </a:r>
            <a:r>
              <a:rPr lang="en-US" i="1" dirty="0"/>
              <a:t>d</a:t>
            </a:r>
            <a:r>
              <a:rPr lang="en-US" dirty="0"/>
              <a:t>(</a:t>
            </a:r>
            <a:r>
              <a:rPr lang="en-US" i="1" dirty="0"/>
              <a:t>D</a:t>
            </a:r>
            <a:r>
              <a:rPr lang="en-US" dirty="0"/>
              <a:t>, </a:t>
            </a:r>
            <a:r>
              <a:rPr lang="en-US" i="1" dirty="0"/>
              <a:t>D</a:t>
            </a:r>
            <a:r>
              <a:rPr lang="en-US" dirty="0"/>
              <a:t>*) ≤ </a:t>
            </a:r>
            <a:r>
              <a:rPr lang="el-GR" dirty="0"/>
              <a:t>ε) </a:t>
            </a:r>
          </a:p>
        </p:txBody>
      </p:sp>
      <p:sp>
        <p:nvSpPr>
          <p:cNvPr id="21" name="Rectangle 20">
            <a:extLst>
              <a:ext uri="{FF2B5EF4-FFF2-40B4-BE49-F238E27FC236}">
                <a16:creationId xmlns:a16="http://schemas.microsoft.com/office/drawing/2014/main" id="{2A59B50B-F044-8C49-A0E2-FF1EBDD35564}"/>
              </a:ext>
            </a:extLst>
          </p:cNvPr>
          <p:cNvSpPr/>
          <p:nvPr/>
        </p:nvSpPr>
        <p:spPr>
          <a:xfrm>
            <a:off x="6080434" y="6243884"/>
            <a:ext cx="6096000" cy="584775"/>
          </a:xfrm>
          <a:prstGeom prst="rect">
            <a:avLst/>
          </a:prstGeom>
        </p:spPr>
        <p:txBody>
          <a:bodyPr>
            <a:spAutoFit/>
          </a:bodyPr>
          <a:lstStyle/>
          <a:p>
            <a:pPr algn="r"/>
            <a:r>
              <a:rPr lang="en-US" sz="1600" dirty="0"/>
              <a:t>Marjoram et al. (2003), </a:t>
            </a:r>
            <a:r>
              <a:rPr lang="en-US" sz="1600" i="1" dirty="0"/>
              <a:t>PNAS</a:t>
            </a:r>
            <a:endParaRPr lang="en-US" sz="1600" dirty="0"/>
          </a:p>
          <a:p>
            <a:pPr algn="r"/>
            <a:r>
              <a:rPr lang="en-US" sz="1600" dirty="0"/>
              <a:t>Figure adapted from </a:t>
            </a:r>
            <a:r>
              <a:rPr lang="en-US" sz="1600" i="1" dirty="0" err="1"/>
              <a:t>Sadegh</a:t>
            </a:r>
            <a:r>
              <a:rPr lang="en-US" sz="1600" i="1" dirty="0"/>
              <a:t> and </a:t>
            </a:r>
            <a:r>
              <a:rPr lang="en-US" sz="1600" i="1" dirty="0" err="1"/>
              <a:t>Vrugt</a:t>
            </a:r>
            <a:r>
              <a:rPr lang="en-US" sz="1600" i="1" dirty="0"/>
              <a:t> (2014) </a:t>
            </a:r>
          </a:p>
        </p:txBody>
      </p:sp>
      <p:sp>
        <p:nvSpPr>
          <p:cNvPr id="22" name="TextBox 21">
            <a:extLst>
              <a:ext uri="{FF2B5EF4-FFF2-40B4-BE49-F238E27FC236}">
                <a16:creationId xmlns:a16="http://schemas.microsoft.com/office/drawing/2014/main" id="{FCA46232-4CB5-7E48-B68F-686F4F4F4735}"/>
              </a:ext>
            </a:extLst>
          </p:cNvPr>
          <p:cNvSpPr txBox="1"/>
          <p:nvPr/>
        </p:nvSpPr>
        <p:spPr>
          <a:xfrm>
            <a:off x="8987367" y="1513176"/>
            <a:ext cx="3174999" cy="1184771"/>
          </a:xfrm>
          <a:prstGeom prst="rect">
            <a:avLst/>
          </a:prstGeom>
          <a:solidFill>
            <a:srgbClr val="C00000"/>
          </a:solidFill>
        </p:spPr>
        <p:txBody>
          <a:bodyPr wrap="square" rtlCol="0" anchor="ctr" anchorCtr="1">
            <a:noAutofit/>
          </a:bodyPr>
          <a:lstStyle/>
          <a:p>
            <a:pPr algn="ctr"/>
            <a:r>
              <a:rPr lang="en-US" dirty="0"/>
              <a:t>Generalize to:</a:t>
            </a:r>
          </a:p>
          <a:p>
            <a:pPr marL="285750" indent="-285750" algn="ctr">
              <a:buFontTx/>
              <a:buChar char="-"/>
            </a:pPr>
            <a:r>
              <a:rPr lang="en-US" dirty="0"/>
              <a:t>Multiple parameters</a:t>
            </a:r>
          </a:p>
          <a:p>
            <a:pPr marL="285750" indent="-285750" algn="ctr">
              <a:buFontTx/>
              <a:buChar char="-"/>
            </a:pPr>
            <a:r>
              <a:rPr lang="en-US" dirty="0"/>
              <a:t>Multiple observed variables </a:t>
            </a:r>
          </a:p>
        </p:txBody>
      </p:sp>
      <p:pic>
        <p:nvPicPr>
          <p:cNvPr id="23" name="Picture 22">
            <a:extLst>
              <a:ext uri="{FF2B5EF4-FFF2-40B4-BE49-F238E27FC236}">
                <a16:creationId xmlns:a16="http://schemas.microsoft.com/office/drawing/2014/main" id="{42F85F2C-A609-6D45-B8D2-928E072CEE7E}"/>
              </a:ext>
            </a:extLst>
          </p:cNvPr>
          <p:cNvPicPr>
            <a:picLocks noChangeAspect="1"/>
          </p:cNvPicPr>
          <p:nvPr/>
        </p:nvPicPr>
        <p:blipFill>
          <a:blip r:embed="rId3"/>
          <a:stretch>
            <a:fillRect/>
          </a:stretch>
        </p:blipFill>
        <p:spPr>
          <a:xfrm>
            <a:off x="2501322" y="2205281"/>
            <a:ext cx="377344" cy="385729"/>
          </a:xfrm>
          <a:prstGeom prst="rect">
            <a:avLst/>
          </a:prstGeom>
        </p:spPr>
      </p:pic>
      <p:pic>
        <p:nvPicPr>
          <p:cNvPr id="25" name="Picture 24">
            <a:extLst>
              <a:ext uri="{FF2B5EF4-FFF2-40B4-BE49-F238E27FC236}">
                <a16:creationId xmlns:a16="http://schemas.microsoft.com/office/drawing/2014/main" id="{C11B2B97-ECC3-7943-9A97-27144B294D70}"/>
              </a:ext>
            </a:extLst>
          </p:cNvPr>
          <p:cNvPicPr>
            <a:picLocks noChangeAspect="1"/>
          </p:cNvPicPr>
          <p:nvPr/>
        </p:nvPicPr>
        <p:blipFill>
          <a:blip r:embed="rId3"/>
          <a:stretch>
            <a:fillRect/>
          </a:stretch>
        </p:blipFill>
        <p:spPr>
          <a:xfrm>
            <a:off x="3432656" y="5184955"/>
            <a:ext cx="377344" cy="385729"/>
          </a:xfrm>
          <a:prstGeom prst="rect">
            <a:avLst/>
          </a:prstGeom>
        </p:spPr>
      </p:pic>
      <p:sp>
        <p:nvSpPr>
          <p:cNvPr id="26" name="TextBox 25">
            <a:extLst>
              <a:ext uri="{FF2B5EF4-FFF2-40B4-BE49-F238E27FC236}">
                <a16:creationId xmlns:a16="http://schemas.microsoft.com/office/drawing/2014/main" id="{D7D99170-05CC-8349-9708-197C73199C57}"/>
              </a:ext>
            </a:extLst>
          </p:cNvPr>
          <p:cNvSpPr txBox="1"/>
          <p:nvPr/>
        </p:nvSpPr>
        <p:spPr>
          <a:xfrm>
            <a:off x="7450666" y="3118270"/>
            <a:ext cx="3282983" cy="740981"/>
          </a:xfrm>
          <a:prstGeom prst="rect">
            <a:avLst/>
          </a:prstGeom>
          <a:solidFill>
            <a:schemeClr val="bg1"/>
          </a:solidFill>
        </p:spPr>
        <p:txBody>
          <a:bodyPr wrap="square" rtlCol="0" anchor="ctr" anchorCtr="1">
            <a:noAutofit/>
          </a:bodyPr>
          <a:lstStyle/>
          <a:p>
            <a:pPr marL="285750" indent="-285750">
              <a:buFont typeface="Arial" panose="020B0604020202020204" pitchFamily="34" charset="0"/>
              <a:buChar char="•"/>
            </a:pPr>
            <a:r>
              <a:rPr lang="en-US" dirty="0"/>
              <a:t>Draw </a:t>
            </a:r>
            <a:r>
              <a:rPr lang="en-US" i="1" dirty="0"/>
              <a:t>N</a:t>
            </a:r>
            <a:r>
              <a:rPr lang="en-US" dirty="0"/>
              <a:t> samples of </a:t>
            </a:r>
            <a:r>
              <a:rPr lang="el-GR" i="1" dirty="0"/>
              <a:t>θ</a:t>
            </a:r>
            <a:endParaRPr lang="en-US" i="1" dirty="0"/>
          </a:p>
          <a:p>
            <a:pPr marL="285750" indent="-285750">
              <a:buFont typeface="Arial" panose="020B0604020202020204" pitchFamily="34" charset="0"/>
              <a:buChar char="•"/>
            </a:pPr>
            <a:r>
              <a:rPr lang="en-US" dirty="0"/>
              <a:t>Do </a:t>
            </a:r>
            <a:r>
              <a:rPr lang="en-US" i="1" dirty="0"/>
              <a:t>N</a:t>
            </a:r>
            <a:r>
              <a:rPr lang="en-US" dirty="0"/>
              <a:t> simulations  </a:t>
            </a:r>
          </a:p>
        </p:txBody>
      </p:sp>
      <p:sp>
        <p:nvSpPr>
          <p:cNvPr id="29" name="Google Shape;107;p14">
            <a:extLst>
              <a:ext uri="{FF2B5EF4-FFF2-40B4-BE49-F238E27FC236}">
                <a16:creationId xmlns:a16="http://schemas.microsoft.com/office/drawing/2014/main" id="{FDAD15E8-117E-C04A-84F2-BB06ED8E4A30}"/>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8738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Overview</a:t>
            </a:r>
            <a:endParaRPr sz="3733" b="1" dirty="0"/>
          </a:p>
        </p:txBody>
      </p:sp>
      <p:sp>
        <p:nvSpPr>
          <p:cNvPr id="40" name="Google Shape;40;p6"/>
          <p:cNvSpPr txBox="1">
            <a:spLocks noGrp="1"/>
          </p:cNvSpPr>
          <p:nvPr>
            <p:ph type="body" idx="1"/>
          </p:nvPr>
        </p:nvSpPr>
        <p:spPr>
          <a:xfrm>
            <a:off x="609600" y="832201"/>
            <a:ext cx="10972800" cy="1970800"/>
          </a:xfrm>
          <a:prstGeom prst="rect">
            <a:avLst/>
          </a:prstGeom>
          <a:solidFill>
            <a:srgbClr val="F3F3F3"/>
          </a:solidFill>
          <a:ln w="9525" cap="flat" cmpd="sng">
            <a:solidFill>
              <a:srgbClr val="000000"/>
            </a:solidFill>
            <a:prstDash val="solid"/>
            <a:round/>
            <a:headEnd type="none" w="sm" len="sm"/>
            <a:tailEnd type="none" w="sm" len="sm"/>
          </a:ln>
        </p:spPr>
        <p:txBody>
          <a:bodyPr spcFirstLastPara="1" vert="horz" wrap="square" lIns="121900" tIns="60933" rIns="121900" bIns="60933" rtlCol="0" anchor="ctr" anchorCtr="0">
            <a:noAutofit/>
          </a:bodyPr>
          <a:lstStyle/>
          <a:p>
            <a:pPr marL="0" indent="0">
              <a:spcBef>
                <a:spcPts val="0"/>
              </a:spcBef>
              <a:buNone/>
            </a:pPr>
            <a:r>
              <a:rPr lang="en-US" sz="3200" dirty="0"/>
              <a:t>We developed an epidemic model to estimate the impact of COVID-19 in Los Angeles County.</a:t>
            </a:r>
            <a:endParaRPr sz="2667" dirty="0"/>
          </a:p>
        </p:txBody>
      </p:sp>
      <p:sp>
        <p:nvSpPr>
          <p:cNvPr id="41" name="Google Shape;41;p6"/>
          <p:cNvSpPr txBox="1">
            <a:spLocks noGrp="1"/>
          </p:cNvSpPr>
          <p:nvPr>
            <p:ph type="body" idx="1"/>
          </p:nvPr>
        </p:nvSpPr>
        <p:spPr>
          <a:xfrm>
            <a:off x="570400" y="3026866"/>
            <a:ext cx="11012000" cy="3600076"/>
          </a:xfrm>
          <a:prstGeom prst="rect">
            <a:avLst/>
          </a:prstGeom>
          <a:noFill/>
          <a:ln>
            <a:noFill/>
          </a:ln>
        </p:spPr>
        <p:txBody>
          <a:bodyPr spcFirstLastPara="1" vert="horz" wrap="square" lIns="121900" tIns="60933" rIns="121900" bIns="60933" rtlCol="0" anchor="t" anchorCtr="0">
            <a:noAutofit/>
          </a:bodyPr>
          <a:lstStyle/>
          <a:p>
            <a:pPr marL="0" indent="0">
              <a:spcBef>
                <a:spcPts val="640"/>
              </a:spcBef>
              <a:buNone/>
            </a:pPr>
            <a:r>
              <a:rPr lang="en-US" sz="2400" dirty="0"/>
              <a:t>We address the key questions of:</a:t>
            </a:r>
            <a:endParaRPr sz="2400" dirty="0"/>
          </a:p>
          <a:p>
            <a:pPr marL="651917" indent="-457200">
              <a:spcBef>
                <a:spcPts val="533"/>
              </a:spcBef>
              <a:buClr>
                <a:schemeClr val="dk1"/>
              </a:buClr>
              <a:buSzPts val="1500"/>
              <a:buFont typeface="+mj-lt"/>
              <a:buAutoNum type="arabicPeriod"/>
            </a:pPr>
            <a:r>
              <a:rPr lang="en-US" dirty="0"/>
              <a:t>When and how did the epidemic dynamics impact health care capacity?</a:t>
            </a:r>
          </a:p>
          <a:p>
            <a:pPr marL="651917" indent="-457200">
              <a:spcBef>
                <a:spcPts val="533"/>
              </a:spcBef>
              <a:buClr>
                <a:schemeClr val="dk1"/>
              </a:buClr>
              <a:buSzPts val="1500"/>
              <a:buFont typeface="+mj-lt"/>
              <a:buAutoNum type="arabicPeriod"/>
            </a:pPr>
            <a:r>
              <a:rPr lang="en-US" dirty="0"/>
              <a:t>How did the epidemic affect different at-risk groups? </a:t>
            </a:r>
          </a:p>
          <a:p>
            <a:pPr marL="651917" indent="-457200">
              <a:spcBef>
                <a:spcPts val="533"/>
              </a:spcBef>
              <a:buClr>
                <a:schemeClr val="dk1"/>
              </a:buClr>
              <a:buSzPts val="1500"/>
              <a:buFont typeface="+mj-lt"/>
              <a:buAutoNum type="arabicPeriod"/>
            </a:pPr>
            <a:r>
              <a:rPr lang="en-US" dirty="0"/>
              <a:t>What would have happened to the dynamics of the epidemic under various policy implementations for social distancing and protection of at-risk groups?  </a:t>
            </a:r>
            <a:endParaRPr dirty="0"/>
          </a:p>
        </p:txBody>
      </p:sp>
      <p:sp>
        <p:nvSpPr>
          <p:cNvPr id="42" name="Google Shape;42;p6"/>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a:t>
            </a:fld>
            <a:endParaRPr/>
          </a:p>
        </p:txBody>
      </p:sp>
    </p:spTree>
    <p:extLst>
      <p:ext uri="{BB962C8B-B14F-4D97-AF65-F5344CB8AC3E}">
        <p14:creationId xmlns:p14="http://schemas.microsoft.com/office/powerpoint/2010/main" val="340613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0777E-C674-D049-A057-0F488465630F}"/>
              </a:ext>
            </a:extLst>
          </p:cNvPr>
          <p:cNvSpPr>
            <a:spLocks noGrp="1"/>
          </p:cNvSpPr>
          <p:nvPr>
            <p:ph type="sldNum" sz="quarter" idx="12"/>
          </p:nvPr>
        </p:nvSpPr>
        <p:spPr/>
        <p:txBody>
          <a:bodyPr/>
          <a:lstStyle/>
          <a:p>
            <a:fld id="{46B8A304-6B2A-0C42-BAA9-D66435E26181}" type="slidenum">
              <a:rPr lang="en-US" smtClean="0"/>
              <a:t>20</a:t>
            </a:fld>
            <a:endParaRPr lang="en-US"/>
          </a:p>
        </p:txBody>
      </p:sp>
      <p:pic>
        <p:nvPicPr>
          <p:cNvPr id="7" name="Picture 6">
            <a:extLst>
              <a:ext uri="{FF2B5EF4-FFF2-40B4-BE49-F238E27FC236}">
                <a16:creationId xmlns:a16="http://schemas.microsoft.com/office/drawing/2014/main" id="{1B536ED6-D0A6-E240-9EB8-DF12E8182F95}"/>
              </a:ext>
            </a:extLst>
          </p:cNvPr>
          <p:cNvPicPr>
            <a:picLocks noChangeAspect="1"/>
          </p:cNvPicPr>
          <p:nvPr/>
        </p:nvPicPr>
        <p:blipFill rotWithShape="1">
          <a:blip r:embed="rId2"/>
          <a:srcRect r="16927"/>
          <a:stretch/>
        </p:blipFill>
        <p:spPr>
          <a:xfrm>
            <a:off x="8325658" y="4114033"/>
            <a:ext cx="1865958" cy="1877052"/>
          </a:xfrm>
          <a:prstGeom prst="rect">
            <a:avLst/>
          </a:prstGeom>
        </p:spPr>
      </p:pic>
      <p:pic>
        <p:nvPicPr>
          <p:cNvPr id="9" name="Picture 8">
            <a:extLst>
              <a:ext uri="{FF2B5EF4-FFF2-40B4-BE49-F238E27FC236}">
                <a16:creationId xmlns:a16="http://schemas.microsoft.com/office/drawing/2014/main" id="{3474F001-D81E-0C48-B9B1-C38CFF31D9F3}"/>
              </a:ext>
            </a:extLst>
          </p:cNvPr>
          <p:cNvPicPr>
            <a:picLocks noChangeAspect="1"/>
          </p:cNvPicPr>
          <p:nvPr/>
        </p:nvPicPr>
        <p:blipFill>
          <a:blip r:embed="rId3"/>
          <a:stretch>
            <a:fillRect/>
          </a:stretch>
        </p:blipFill>
        <p:spPr>
          <a:xfrm>
            <a:off x="8325658" y="1025785"/>
            <a:ext cx="3313084" cy="2705834"/>
          </a:xfrm>
          <a:prstGeom prst="rect">
            <a:avLst/>
          </a:prstGeom>
        </p:spPr>
      </p:pic>
      <p:sp>
        <p:nvSpPr>
          <p:cNvPr id="11" name="Google Shape;107;p14">
            <a:extLst>
              <a:ext uri="{FF2B5EF4-FFF2-40B4-BE49-F238E27FC236}">
                <a16:creationId xmlns:a16="http://schemas.microsoft.com/office/drawing/2014/main" id="{A2B6FA51-1C57-884E-8750-12B9178EFA63}"/>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a:solidFill>
                  <a:srgbClr val="990014"/>
                </a:solidFill>
              </a:rPr>
              <a:t>How we estimate uncertainty</a:t>
            </a:r>
            <a:endParaRPr lang="en-US" dirty="0"/>
          </a:p>
        </p:txBody>
      </p:sp>
      <p:sp>
        <p:nvSpPr>
          <p:cNvPr id="14" name="Rectangle 13">
            <a:extLst>
              <a:ext uri="{FF2B5EF4-FFF2-40B4-BE49-F238E27FC236}">
                <a16:creationId xmlns:a16="http://schemas.microsoft.com/office/drawing/2014/main" id="{A32FCCD6-DB0E-A548-B7D5-93248ED30614}"/>
              </a:ext>
            </a:extLst>
          </p:cNvPr>
          <p:cNvSpPr/>
          <p:nvPr/>
        </p:nvSpPr>
        <p:spPr>
          <a:xfrm>
            <a:off x="398014" y="1439160"/>
            <a:ext cx="6680119" cy="3785652"/>
          </a:xfrm>
          <a:prstGeom prst="rect">
            <a:avLst/>
          </a:prstGeom>
        </p:spPr>
        <p:txBody>
          <a:bodyPr wrap="square">
            <a:spAutoFit/>
          </a:bodyPr>
          <a:lstStyle/>
          <a:p>
            <a:pPr marL="285750" indent="-285750">
              <a:buFont typeface="Arial" panose="020B0604020202020204" pitchFamily="34" charset="0"/>
              <a:buChar char="•"/>
            </a:pPr>
            <a:r>
              <a:rPr lang="en-US" sz="2000" dirty="0"/>
              <a:t>Using ABC to estimate multiple parameters simultaneously produces </a:t>
            </a:r>
            <a:r>
              <a:rPr lang="en-US" sz="2000" b="1" dirty="0"/>
              <a:t>joint posterior estimates over all estimated parameters</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forward simulations of our model (model predictions), we simulate trajectories with parameter values sampled from this joint posterior distribution.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Uncertainty is also contributed by the stochastic differential equations, which model stochasticity in numbers of transitions between compartments.</a:t>
            </a:r>
          </a:p>
        </p:txBody>
      </p:sp>
      <p:pic>
        <p:nvPicPr>
          <p:cNvPr id="15" name="Picture 14">
            <a:extLst>
              <a:ext uri="{FF2B5EF4-FFF2-40B4-BE49-F238E27FC236}">
                <a16:creationId xmlns:a16="http://schemas.microsoft.com/office/drawing/2014/main" id="{21CF58A5-53DE-E74E-9AC3-DDF70AF16DE8}"/>
              </a:ext>
            </a:extLst>
          </p:cNvPr>
          <p:cNvPicPr>
            <a:picLocks noChangeAspect="1"/>
          </p:cNvPicPr>
          <p:nvPr/>
        </p:nvPicPr>
        <p:blipFill>
          <a:blip r:embed="rId4"/>
          <a:stretch>
            <a:fillRect/>
          </a:stretch>
        </p:blipFill>
        <p:spPr>
          <a:xfrm>
            <a:off x="10090485" y="4166569"/>
            <a:ext cx="1865957" cy="1806246"/>
          </a:xfrm>
          <a:prstGeom prst="rect">
            <a:avLst/>
          </a:prstGeom>
        </p:spPr>
      </p:pic>
      <p:sp>
        <p:nvSpPr>
          <p:cNvPr id="16" name="Rectangle 15">
            <a:extLst>
              <a:ext uri="{FF2B5EF4-FFF2-40B4-BE49-F238E27FC236}">
                <a16:creationId xmlns:a16="http://schemas.microsoft.com/office/drawing/2014/main" id="{AB81F275-F646-1545-8F90-BD8E5310D89D}"/>
              </a:ext>
            </a:extLst>
          </p:cNvPr>
          <p:cNvSpPr/>
          <p:nvPr/>
        </p:nvSpPr>
        <p:spPr>
          <a:xfrm>
            <a:off x="7915851" y="3661157"/>
            <a:ext cx="4349268" cy="369332"/>
          </a:xfrm>
          <a:prstGeom prst="rect">
            <a:avLst/>
          </a:prstGeom>
        </p:spPr>
        <p:txBody>
          <a:bodyPr wrap="none">
            <a:spAutoFit/>
          </a:bodyPr>
          <a:lstStyle/>
          <a:p>
            <a:r>
              <a:rPr lang="en-US" b="1" dirty="0"/>
              <a:t>Example marginal posterior densities </a:t>
            </a:r>
            <a:endParaRPr lang="en-US" dirty="0"/>
          </a:p>
        </p:txBody>
      </p:sp>
      <p:sp>
        <p:nvSpPr>
          <p:cNvPr id="21" name="Rectangle 20">
            <a:extLst>
              <a:ext uri="{FF2B5EF4-FFF2-40B4-BE49-F238E27FC236}">
                <a16:creationId xmlns:a16="http://schemas.microsoft.com/office/drawing/2014/main" id="{91F80683-383E-714A-B80A-58471E0FBD9A}"/>
              </a:ext>
            </a:extLst>
          </p:cNvPr>
          <p:cNvSpPr/>
          <p:nvPr/>
        </p:nvSpPr>
        <p:spPr>
          <a:xfrm>
            <a:off x="8325658" y="5987018"/>
            <a:ext cx="3821880" cy="369332"/>
          </a:xfrm>
          <a:prstGeom prst="rect">
            <a:avLst/>
          </a:prstGeom>
        </p:spPr>
        <p:txBody>
          <a:bodyPr wrap="none">
            <a:spAutoFit/>
          </a:bodyPr>
          <a:lstStyle/>
          <a:p>
            <a:r>
              <a:rPr lang="en-US" b="1" dirty="0"/>
              <a:t>Example joint posterior densities </a:t>
            </a:r>
            <a:endParaRPr lang="en-US" dirty="0"/>
          </a:p>
        </p:txBody>
      </p:sp>
    </p:spTree>
    <p:extLst>
      <p:ext uri="{BB962C8B-B14F-4D97-AF65-F5344CB8AC3E}">
        <p14:creationId xmlns:p14="http://schemas.microsoft.com/office/powerpoint/2010/main" val="112942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Estimates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3569085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 name="Picture 1">
            <a:extLst>
              <a:ext uri="{FF2B5EF4-FFF2-40B4-BE49-F238E27FC236}">
                <a16:creationId xmlns:a16="http://schemas.microsoft.com/office/drawing/2014/main" id="{A39043BE-A638-3F47-AE10-6EA313B20C17}"/>
              </a:ext>
            </a:extLst>
          </p:cNvPr>
          <p:cNvPicPr>
            <a:picLocks noChangeAspect="1"/>
          </p:cNvPicPr>
          <p:nvPr/>
        </p:nvPicPr>
        <p:blipFill>
          <a:blip r:embed="rId3"/>
          <a:stretch>
            <a:fillRect/>
          </a:stretch>
        </p:blipFill>
        <p:spPr>
          <a:xfrm>
            <a:off x="3331606" y="933973"/>
            <a:ext cx="5902416" cy="5851679"/>
          </a:xfrm>
          <a:prstGeom prst="rect">
            <a:avLst/>
          </a:prstGeom>
        </p:spPr>
      </p:pic>
      <p:sp>
        <p:nvSpPr>
          <p:cNvPr id="145" name="Google Shape;145;p18"/>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a:solidFill>
                  <a:srgbClr val="990014"/>
                </a:solidFill>
              </a:rPr>
              <a:t>Assessing Model Fit with Data</a:t>
            </a:r>
            <a:br>
              <a:rPr lang="en-US" sz="3733" b="1">
                <a:solidFill>
                  <a:srgbClr val="990014"/>
                </a:solidFill>
              </a:rPr>
            </a:br>
            <a:endParaRPr/>
          </a:p>
        </p:txBody>
      </p:sp>
      <p:sp>
        <p:nvSpPr>
          <p:cNvPr id="150" name="Google Shape;150;p18"/>
          <p:cNvSpPr txBox="1"/>
          <p:nvPr/>
        </p:nvSpPr>
        <p:spPr>
          <a:xfrm>
            <a:off x="2231199" y="619600"/>
            <a:ext cx="7778039" cy="523600"/>
          </a:xfrm>
          <a:prstGeom prst="rect">
            <a:avLst/>
          </a:prstGeom>
          <a:solidFill>
            <a:schemeClr val="bg1"/>
          </a:solidFill>
          <a:ln>
            <a:noFill/>
          </a:ln>
        </p:spPr>
        <p:txBody>
          <a:bodyPr spcFirstLastPara="1" wrap="square" lIns="121900" tIns="60933" rIns="121900" bIns="60933" anchor="t" anchorCtr="0">
            <a:noAutofit/>
          </a:bodyPr>
          <a:lstStyle/>
          <a:p>
            <a:pPr algn="ctr"/>
            <a:r>
              <a:rPr lang="en-US" sz="1333" b="1" dirty="0">
                <a:solidFill>
                  <a:schemeClr val="dk1"/>
                </a:solidFill>
              </a:rPr>
              <a:t>Solid/Dash lines: Mean/Median Prediction; Dark/light bands: 50% and 95% of all simulations</a:t>
            </a:r>
            <a:endParaRPr sz="1333" b="1" dirty="0">
              <a:solidFill>
                <a:schemeClr val="dk1"/>
              </a:solidFill>
            </a:endParaRPr>
          </a:p>
          <a:p>
            <a:pPr algn="ctr"/>
            <a:r>
              <a:rPr lang="en-US" sz="1333" b="1" dirty="0">
                <a:solidFill>
                  <a:schemeClr val="dk1"/>
                </a:solidFill>
              </a:rPr>
              <a:t>Black dots: COVID-19 data from Los Angeles County Department of Public Health</a:t>
            </a:r>
            <a:endParaRPr sz="1333" b="1" dirty="0">
              <a:solidFill>
                <a:schemeClr val="dk1"/>
              </a:solidFill>
            </a:endParaRPr>
          </a:p>
          <a:p>
            <a:pPr algn="ctr"/>
            <a:endParaRPr sz="1333" b="1" dirty="0">
              <a:solidFill>
                <a:schemeClr val="dk1"/>
              </a:solidFill>
            </a:endParaRPr>
          </a:p>
        </p:txBody>
      </p:sp>
      <p:sp>
        <p:nvSpPr>
          <p:cNvPr id="151" name="Google Shape;151;p18"/>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22</a:t>
            </a:fld>
            <a:endParaRPr/>
          </a:p>
        </p:txBody>
      </p:sp>
      <p:sp>
        <p:nvSpPr>
          <p:cNvPr id="7" name="TextBox 6">
            <a:extLst>
              <a:ext uri="{FF2B5EF4-FFF2-40B4-BE49-F238E27FC236}">
                <a16:creationId xmlns:a16="http://schemas.microsoft.com/office/drawing/2014/main" id="{BFBC6171-04FD-8D45-8994-153E50F4CF99}"/>
              </a:ext>
            </a:extLst>
          </p:cNvPr>
          <p:cNvSpPr txBox="1"/>
          <p:nvPr/>
        </p:nvSpPr>
        <p:spPr>
          <a:xfrm>
            <a:off x="188534" y="2892410"/>
            <a:ext cx="2956259" cy="707886"/>
          </a:xfrm>
          <a:prstGeom prst="rect">
            <a:avLst/>
          </a:prstGeom>
          <a:noFill/>
        </p:spPr>
        <p:txBody>
          <a:bodyPr wrap="none" rtlCol="0">
            <a:spAutoFit/>
          </a:bodyPr>
          <a:lstStyle/>
          <a:p>
            <a:pPr algn="ctr"/>
            <a:r>
              <a:rPr lang="en-US" sz="2000" dirty="0"/>
              <a:t>r = 5.1%</a:t>
            </a:r>
          </a:p>
          <a:p>
            <a:pPr algn="ctr"/>
            <a:r>
              <a:rPr lang="en-US" sz="2000" dirty="0"/>
              <a:t>(95% CI: 2.67% - 9.57%)</a:t>
            </a:r>
          </a:p>
        </p:txBody>
      </p:sp>
    </p:spTree>
    <p:extLst>
      <p:ext uri="{BB962C8B-B14F-4D97-AF65-F5344CB8AC3E}">
        <p14:creationId xmlns:p14="http://schemas.microsoft.com/office/powerpoint/2010/main" val="2714579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Trends in R0</a:t>
            </a:r>
            <a:endParaRPr sz="3733" b="1" dirty="0">
              <a:solidFill>
                <a:srgbClr val="990014"/>
              </a:solidFill>
            </a:endParaRPr>
          </a:p>
        </p:txBody>
      </p:sp>
      <p:sp>
        <p:nvSpPr>
          <p:cNvPr id="183" name="Google Shape;183;p21"/>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23</a:t>
            </a:fld>
            <a:endParaRPr/>
          </a:p>
        </p:txBody>
      </p:sp>
      <p:pic>
        <p:nvPicPr>
          <p:cNvPr id="2" name="Picture 1">
            <a:extLst>
              <a:ext uri="{FF2B5EF4-FFF2-40B4-BE49-F238E27FC236}">
                <a16:creationId xmlns:a16="http://schemas.microsoft.com/office/drawing/2014/main" id="{A2DC8402-8899-F84A-9BAC-EF080AF0B77E}"/>
              </a:ext>
            </a:extLst>
          </p:cNvPr>
          <p:cNvPicPr>
            <a:picLocks noChangeAspect="1"/>
          </p:cNvPicPr>
          <p:nvPr/>
        </p:nvPicPr>
        <p:blipFill>
          <a:blip r:embed="rId3"/>
          <a:stretch>
            <a:fillRect/>
          </a:stretch>
        </p:blipFill>
        <p:spPr>
          <a:xfrm>
            <a:off x="2870492" y="524801"/>
            <a:ext cx="7152282" cy="6274702"/>
          </a:xfrm>
          <a:prstGeom prst="rect">
            <a:avLst/>
          </a:prstGeom>
        </p:spPr>
      </p:pic>
    </p:spTree>
    <p:extLst>
      <p:ext uri="{BB962C8B-B14F-4D97-AF65-F5344CB8AC3E}">
        <p14:creationId xmlns:p14="http://schemas.microsoft.com/office/powerpoint/2010/main" val="293811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Current Observed and Estimated Total Illnesses</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24</a:t>
            </a:fld>
            <a:endParaRPr/>
          </a:p>
        </p:txBody>
      </p:sp>
      <p:pic>
        <p:nvPicPr>
          <p:cNvPr id="3" name="Picture 2">
            <a:extLst>
              <a:ext uri="{FF2B5EF4-FFF2-40B4-BE49-F238E27FC236}">
                <a16:creationId xmlns:a16="http://schemas.microsoft.com/office/drawing/2014/main" id="{63C5DD34-CEE0-0D4B-B79F-2A4D89E2781A}"/>
              </a:ext>
            </a:extLst>
          </p:cNvPr>
          <p:cNvPicPr>
            <a:picLocks noChangeAspect="1"/>
          </p:cNvPicPr>
          <p:nvPr/>
        </p:nvPicPr>
        <p:blipFill>
          <a:blip r:embed="rId3"/>
          <a:stretch>
            <a:fillRect/>
          </a:stretch>
        </p:blipFill>
        <p:spPr>
          <a:xfrm>
            <a:off x="2634877" y="524801"/>
            <a:ext cx="7352271" cy="6399199"/>
          </a:xfrm>
          <a:prstGeom prst="rect">
            <a:avLst/>
          </a:prstGeom>
        </p:spPr>
      </p:pic>
    </p:spTree>
    <p:extLst>
      <p:ext uri="{BB962C8B-B14F-4D97-AF65-F5344CB8AC3E}">
        <p14:creationId xmlns:p14="http://schemas.microsoft.com/office/powerpoint/2010/main" val="1989699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46800"/>
            <a:ext cx="12192000" cy="710284"/>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Population Average Probabilities of Severe Disease</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25</a:t>
            </a:fld>
            <a:endParaRPr/>
          </a:p>
        </p:txBody>
      </p:sp>
      <p:pic>
        <p:nvPicPr>
          <p:cNvPr id="2" name="Picture 1">
            <a:extLst>
              <a:ext uri="{FF2B5EF4-FFF2-40B4-BE49-F238E27FC236}">
                <a16:creationId xmlns:a16="http://schemas.microsoft.com/office/drawing/2014/main" id="{B15E3EE2-AF41-6842-AC60-F38EF5B077D1}"/>
              </a:ext>
            </a:extLst>
          </p:cNvPr>
          <p:cNvPicPr>
            <a:picLocks noChangeAspect="1"/>
          </p:cNvPicPr>
          <p:nvPr/>
        </p:nvPicPr>
        <p:blipFill>
          <a:blip r:embed="rId3"/>
          <a:stretch>
            <a:fillRect/>
          </a:stretch>
        </p:blipFill>
        <p:spPr>
          <a:xfrm>
            <a:off x="3267861" y="685389"/>
            <a:ext cx="7273848" cy="6080783"/>
          </a:xfrm>
          <a:prstGeom prst="rect">
            <a:avLst/>
          </a:prstGeom>
        </p:spPr>
      </p:pic>
      <p:sp>
        <p:nvSpPr>
          <p:cNvPr id="5" name="TextBox 4">
            <a:extLst>
              <a:ext uri="{FF2B5EF4-FFF2-40B4-BE49-F238E27FC236}">
                <a16:creationId xmlns:a16="http://schemas.microsoft.com/office/drawing/2014/main" id="{833ECE25-6506-1A45-B545-D451D98C1EFA}"/>
              </a:ext>
            </a:extLst>
          </p:cNvPr>
          <p:cNvSpPr txBox="1"/>
          <p:nvPr/>
        </p:nvSpPr>
        <p:spPr>
          <a:xfrm>
            <a:off x="257175" y="2471738"/>
            <a:ext cx="3196030" cy="2031325"/>
          </a:xfrm>
          <a:prstGeom prst="rect">
            <a:avLst/>
          </a:prstGeom>
          <a:noFill/>
        </p:spPr>
        <p:txBody>
          <a:bodyPr wrap="square" rtlCol="0">
            <a:spAutoFit/>
          </a:bodyPr>
          <a:lstStyle/>
          <a:p>
            <a:r>
              <a:rPr lang="en-US" b="1" dirty="0"/>
              <a:t>2 Phases of the epidemic</a:t>
            </a:r>
          </a:p>
          <a:p>
            <a:endParaRPr lang="en-US" dirty="0"/>
          </a:p>
          <a:p>
            <a:r>
              <a:rPr lang="en-US" dirty="0"/>
              <a:t>Changing age distribution in infections:</a:t>
            </a:r>
          </a:p>
          <a:p>
            <a:endParaRPr lang="en-US" dirty="0"/>
          </a:p>
          <a:p>
            <a:r>
              <a:rPr lang="en-US" dirty="0"/>
              <a:t>April 20: 23% 65+, 1% &lt;18</a:t>
            </a:r>
          </a:p>
          <a:p>
            <a:r>
              <a:rPr lang="en-US" dirty="0"/>
              <a:t>July 20: 12% 65+, 10% &lt;18</a:t>
            </a:r>
          </a:p>
        </p:txBody>
      </p:sp>
    </p:spTree>
    <p:extLst>
      <p:ext uri="{BB962C8B-B14F-4D97-AF65-F5344CB8AC3E}">
        <p14:creationId xmlns:p14="http://schemas.microsoft.com/office/powerpoint/2010/main" val="273578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2"/>
          <p:cNvSpPr txBox="1">
            <a:spLocks noGrp="1"/>
          </p:cNvSpPr>
          <p:nvPr>
            <p:ph type="title"/>
          </p:nvPr>
        </p:nvSpPr>
        <p:spPr>
          <a:xfrm>
            <a:off x="0" y="4680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Healthcare Variables</a:t>
            </a:r>
            <a:endParaRPr sz="3733" b="1" dirty="0">
              <a:solidFill>
                <a:srgbClr val="990014"/>
              </a:solidFill>
            </a:endParaRPr>
          </a:p>
        </p:txBody>
      </p:sp>
      <p:sp>
        <p:nvSpPr>
          <p:cNvPr id="192" name="Google Shape;192;p22"/>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26</a:t>
            </a:fld>
            <a:endParaRPr/>
          </a:p>
        </p:txBody>
      </p:sp>
      <p:pic>
        <p:nvPicPr>
          <p:cNvPr id="4" name="Picture 3">
            <a:extLst>
              <a:ext uri="{FF2B5EF4-FFF2-40B4-BE49-F238E27FC236}">
                <a16:creationId xmlns:a16="http://schemas.microsoft.com/office/drawing/2014/main" id="{81A64DF4-AF20-6A48-870A-7312CF475242}"/>
              </a:ext>
            </a:extLst>
          </p:cNvPr>
          <p:cNvPicPr>
            <a:picLocks noChangeAspect="1"/>
          </p:cNvPicPr>
          <p:nvPr/>
        </p:nvPicPr>
        <p:blipFill>
          <a:blip r:embed="rId3"/>
          <a:stretch>
            <a:fillRect/>
          </a:stretch>
        </p:blipFill>
        <p:spPr>
          <a:xfrm>
            <a:off x="3018393" y="734885"/>
            <a:ext cx="7229485" cy="6076315"/>
          </a:xfrm>
          <a:prstGeom prst="rect">
            <a:avLst/>
          </a:prstGeom>
        </p:spPr>
      </p:pic>
      <p:sp>
        <p:nvSpPr>
          <p:cNvPr id="2" name="TextBox 1">
            <a:extLst>
              <a:ext uri="{FF2B5EF4-FFF2-40B4-BE49-F238E27FC236}">
                <a16:creationId xmlns:a16="http://schemas.microsoft.com/office/drawing/2014/main" id="{EA1A205A-4255-6846-8BE4-D7D788C66B8F}"/>
              </a:ext>
            </a:extLst>
          </p:cNvPr>
          <p:cNvSpPr txBox="1"/>
          <p:nvPr/>
        </p:nvSpPr>
        <p:spPr>
          <a:xfrm>
            <a:off x="257175" y="2471738"/>
            <a:ext cx="2868093" cy="646331"/>
          </a:xfrm>
          <a:prstGeom prst="rect">
            <a:avLst/>
          </a:prstGeom>
          <a:noFill/>
        </p:spPr>
        <p:txBody>
          <a:bodyPr wrap="none" rtlCol="0">
            <a:spAutoFit/>
          </a:bodyPr>
          <a:lstStyle/>
          <a:p>
            <a:r>
              <a:rPr lang="en-US" dirty="0"/>
              <a:t>LA County Hospital Bed </a:t>
            </a:r>
          </a:p>
          <a:p>
            <a:r>
              <a:rPr lang="en-US" dirty="0"/>
              <a:t>Capacity: ~4,000</a:t>
            </a:r>
          </a:p>
        </p:txBody>
      </p:sp>
    </p:spTree>
    <p:extLst>
      <p:ext uri="{BB962C8B-B14F-4D97-AF65-F5344CB8AC3E}">
        <p14:creationId xmlns:p14="http://schemas.microsoft.com/office/powerpoint/2010/main" val="3826610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8045861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81C53-7E7C-D842-8C5E-FE06007D84A3}"/>
              </a:ext>
            </a:extLst>
          </p:cNvPr>
          <p:cNvSpPr>
            <a:spLocks noGrp="1"/>
          </p:cNvSpPr>
          <p:nvPr>
            <p:ph idx="1"/>
          </p:nvPr>
        </p:nvSpPr>
        <p:spPr>
          <a:xfrm>
            <a:off x="52391" y="828600"/>
            <a:ext cx="3676461" cy="1225551"/>
          </a:xfrm>
        </p:spPr>
        <p:txBody>
          <a:bodyPr>
            <a:noAutofit/>
          </a:bodyPr>
          <a:lstStyle/>
          <a:p>
            <a:pPr marL="0" indent="0">
              <a:buNone/>
            </a:pPr>
            <a:r>
              <a:rPr lang="en-US" sz="2200" dirty="0"/>
              <a:t>Available data: </a:t>
            </a:r>
          </a:p>
          <a:p>
            <a:pPr marL="0" indent="0">
              <a:buNone/>
            </a:pPr>
            <a:r>
              <a:rPr lang="en-US" sz="2200" dirty="0"/>
              <a:t>Marginal effects of COVID outcome given </a:t>
            </a:r>
            <a:r>
              <a:rPr lang="en-US" sz="2200" b="1" dirty="0"/>
              <a:t>single risk factors</a:t>
            </a:r>
          </a:p>
        </p:txBody>
      </p:sp>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7" name="Content Placeholder 2">
            <a:extLst>
              <a:ext uri="{FF2B5EF4-FFF2-40B4-BE49-F238E27FC236}">
                <a16:creationId xmlns:a16="http://schemas.microsoft.com/office/drawing/2014/main" id="{E6E69C8D-A05F-E549-A422-4B26C5ECFD43}"/>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C6D6C9B1-A8D9-814D-8B1F-4CEF1E56B8B0}"/>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Tree>
    <p:extLst>
      <p:ext uri="{BB962C8B-B14F-4D97-AF65-F5344CB8AC3E}">
        <p14:creationId xmlns:p14="http://schemas.microsoft.com/office/powerpoint/2010/main" val="299918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23464"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123464" y="1196727"/>
            <a:ext cx="5334001" cy="5630369"/>
          </a:xfrm>
          <a:prstGeom prst="rect">
            <a:avLst/>
          </a:prstGeom>
        </p:spPr>
        <p:txBody>
          <a:bodyPr/>
          <a:lstStyle/>
          <a:p>
            <a:pPr>
              <a:spcBef>
                <a:spcPct val="20000"/>
              </a:spcBef>
              <a:defRPr/>
            </a:pPr>
            <a:r>
              <a:rPr lang="en-US" sz="2400" b="1" dirty="0">
                <a:solidFill>
                  <a:schemeClr val="bg2">
                    <a:lumMod val="10000"/>
                  </a:schemeClr>
                </a:solidFill>
                <a:cs typeface="Arial" pitchFamily="34" charset="0"/>
              </a:rPr>
              <a:t>Marginal Relative Risks:</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Studies on COVID-19 with counts of hospitalization, ICU, and death based on single risk factors.</a:t>
            </a:r>
          </a:p>
          <a:p>
            <a:pPr>
              <a:spcBef>
                <a:spcPct val="20000"/>
              </a:spcBef>
              <a:defRPr/>
            </a:pPr>
            <a:r>
              <a:rPr lang="en-US" sz="2400" b="1" dirty="0">
                <a:solidFill>
                  <a:schemeClr val="bg2">
                    <a:lumMod val="10000"/>
                  </a:schemeClr>
                </a:solidFill>
                <a:cs typeface="Arial" pitchFamily="34" charset="0"/>
              </a:rPr>
              <a:t>Reference correlation structure: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The National Health and Nutrition Examination Survey (NHANES 2017-2018)</a:t>
            </a:r>
          </a:p>
          <a:p>
            <a:pPr>
              <a:spcBef>
                <a:spcPct val="20000"/>
              </a:spcBef>
              <a:defRPr/>
            </a:pPr>
            <a:r>
              <a:rPr lang="en-US" sz="2400" b="1" dirty="0">
                <a:solidFill>
                  <a:schemeClr val="bg2">
                    <a:lumMod val="10000"/>
                  </a:schemeClr>
                </a:solidFill>
                <a:cs typeface="Arial" pitchFamily="34" charset="0"/>
              </a:rPr>
              <a:t>Risk Factor Prevalence: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Los Angeles County Health Survey</a:t>
            </a:r>
          </a:p>
          <a:p>
            <a:pPr marL="990575" lvl="1" indent="-380990" defTabSz="609585">
              <a:spcBef>
                <a:spcPts val="800"/>
              </a:spcBef>
              <a:buFont typeface="Arial"/>
              <a:buChar char="–"/>
              <a:defRPr/>
            </a:pPr>
            <a:endParaRPr lang="en-US" sz="2133" dirty="0">
              <a:solidFill>
                <a:schemeClr val="bg2">
                  <a:lumMod val="10000"/>
                </a:schemeClr>
              </a:solidFill>
              <a:cs typeface="Arial" pitchFamily="34" charset="0"/>
            </a:endParaRPr>
          </a:p>
          <a:p>
            <a:pPr marL="457189" indent="-457189" defTabSz="609585">
              <a:spcBef>
                <a:spcPts val="2400"/>
              </a:spcBef>
              <a:defRPr/>
            </a:pPr>
            <a:endParaRPr lang="en-US" sz="2400" dirty="0">
              <a:solidFill>
                <a:schemeClr val="bg2">
                  <a:lumMod val="10000"/>
                </a:schemeClr>
              </a:solidFill>
              <a:cs typeface="Arial" pitchFamily="34" charset="0"/>
            </a:endParaRPr>
          </a:p>
        </p:txBody>
      </p:sp>
      <p:sp>
        <p:nvSpPr>
          <p:cNvPr id="4" name="TextBox 3">
            <a:extLst>
              <a:ext uri="{FF2B5EF4-FFF2-40B4-BE49-F238E27FC236}">
                <a16:creationId xmlns:a16="http://schemas.microsoft.com/office/drawing/2014/main" id="{96303EC9-9D20-9744-A4C6-3A6FA7D21D2C}"/>
              </a:ext>
            </a:extLst>
          </p:cNvPr>
          <p:cNvSpPr txBox="1"/>
          <p:nvPr/>
        </p:nvSpPr>
        <p:spPr>
          <a:xfrm>
            <a:off x="8636094" y="6064553"/>
            <a:ext cx="23679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pic>
        <p:nvPicPr>
          <p:cNvPr id="6" name="Picture 5">
            <a:extLst>
              <a:ext uri="{FF2B5EF4-FFF2-40B4-BE49-F238E27FC236}">
                <a16:creationId xmlns:a16="http://schemas.microsoft.com/office/drawing/2014/main" id="{6C0C2B2E-EA58-A049-AD4D-7E9E7567E189}"/>
              </a:ext>
            </a:extLst>
          </p:cNvPr>
          <p:cNvPicPr>
            <a:picLocks noChangeAspect="1"/>
          </p:cNvPicPr>
          <p:nvPr/>
        </p:nvPicPr>
        <p:blipFill>
          <a:blip r:embed="rId3"/>
          <a:stretch>
            <a:fillRect/>
          </a:stretch>
        </p:blipFill>
        <p:spPr>
          <a:xfrm rot="5400000">
            <a:off x="6894131" y="286125"/>
            <a:ext cx="3483927" cy="6357260"/>
          </a:xfrm>
          <a:prstGeom prst="rect">
            <a:avLst/>
          </a:prstGeom>
        </p:spPr>
      </p:pic>
    </p:spTree>
    <p:extLst>
      <p:ext uri="{BB962C8B-B14F-4D97-AF65-F5344CB8AC3E}">
        <p14:creationId xmlns:p14="http://schemas.microsoft.com/office/powerpoint/2010/main" val="125127959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Why Our Model is Unique</a:t>
            </a:r>
            <a:endParaRPr dirty="0"/>
          </a:p>
        </p:txBody>
      </p:sp>
      <p:sp>
        <p:nvSpPr>
          <p:cNvPr id="63" name="Google Shape;63;p9"/>
          <p:cNvSpPr txBox="1">
            <a:spLocks noGrp="1"/>
          </p:cNvSpPr>
          <p:nvPr>
            <p:ph type="body" idx="1"/>
          </p:nvPr>
        </p:nvSpPr>
        <p:spPr>
          <a:xfrm>
            <a:off x="609600" y="989045"/>
            <a:ext cx="10972800" cy="5486400"/>
          </a:xfrm>
          <a:prstGeom prst="rect">
            <a:avLst/>
          </a:prstGeom>
          <a:noFill/>
          <a:ln>
            <a:noFill/>
          </a:ln>
        </p:spPr>
        <p:txBody>
          <a:bodyPr spcFirstLastPara="1" vert="horz" wrap="square" lIns="121900" tIns="60933" rIns="121900" bIns="60933" rtlCol="0" anchor="t" anchorCtr="0">
            <a:noAutofit/>
          </a:bodyPr>
          <a:lstStyle/>
          <a:p>
            <a:pPr marL="457189" indent="-380990">
              <a:spcBef>
                <a:spcPts val="0"/>
              </a:spcBef>
              <a:spcAft>
                <a:spcPts val="600"/>
              </a:spcAft>
              <a:buClr>
                <a:schemeClr val="dk1"/>
              </a:buClr>
              <a:buSzPts val="1500"/>
            </a:pPr>
            <a:r>
              <a:rPr lang="en-US" sz="2400" dirty="0"/>
              <a:t>Integrates a </a:t>
            </a:r>
            <a:r>
              <a:rPr lang="en-US" sz="2400" b="1" dirty="0"/>
              <a:t>dynamic epidemic model </a:t>
            </a:r>
            <a:r>
              <a:rPr lang="en-US" sz="2400" dirty="0"/>
              <a:t>with a </a:t>
            </a:r>
            <a:r>
              <a:rPr lang="en-US" sz="2400" b="1" dirty="0"/>
              <a:t>relative risk model</a:t>
            </a:r>
            <a:r>
              <a:rPr lang="en-US" sz="2400" dirty="0"/>
              <a:t> to produce time-varying </a:t>
            </a:r>
            <a:r>
              <a:rPr lang="en-US" sz="2400" b="1" dirty="0"/>
              <a:t>subpopulation-stratified </a:t>
            </a:r>
            <a:r>
              <a:rPr lang="en-US" sz="2400" dirty="0"/>
              <a:t>estimates of </a:t>
            </a:r>
            <a:r>
              <a:rPr lang="en-US" sz="2400" b="1" dirty="0"/>
              <a:t>severe illness probabilities</a:t>
            </a:r>
            <a:r>
              <a:rPr lang="en-US" sz="2400" dirty="0"/>
              <a:t>, </a:t>
            </a:r>
            <a:r>
              <a:rPr lang="en-US" sz="2400" b="1" dirty="0"/>
              <a:t>CFR</a:t>
            </a:r>
            <a:r>
              <a:rPr lang="en-US" sz="2400" dirty="0"/>
              <a:t>, and </a:t>
            </a:r>
            <a:r>
              <a:rPr lang="en-US" sz="2400" b="1" dirty="0"/>
              <a:t>IFR</a:t>
            </a:r>
            <a:r>
              <a:rPr lang="en-US" sz="2400" dirty="0"/>
              <a:t> </a:t>
            </a:r>
          </a:p>
          <a:p>
            <a:pPr marL="457189" indent="-380990">
              <a:spcBef>
                <a:spcPts val="0"/>
              </a:spcBef>
              <a:spcAft>
                <a:spcPts val="600"/>
              </a:spcAft>
              <a:buClr>
                <a:schemeClr val="dk1"/>
              </a:buClr>
              <a:buSzPts val="1500"/>
            </a:pPr>
            <a:r>
              <a:rPr lang="en-US" sz="2400" dirty="0"/>
              <a:t>Subpopulation-stratified probabilities across </a:t>
            </a:r>
            <a:r>
              <a:rPr lang="en-US" sz="2400" b="1" dirty="0"/>
              <a:t>39 “risk profiles” – combinations of risk factors </a:t>
            </a:r>
            <a:r>
              <a:rPr lang="en-US" sz="2400" dirty="0"/>
              <a:t>(e.g. advanced age, existing health conditions, unhealthy behaviors)</a:t>
            </a:r>
          </a:p>
          <a:p>
            <a:pPr marL="457189" indent="-380990">
              <a:spcBef>
                <a:spcPts val="0"/>
              </a:spcBef>
              <a:spcAft>
                <a:spcPts val="600"/>
              </a:spcAft>
              <a:buClr>
                <a:schemeClr val="dk1"/>
              </a:buClr>
              <a:buSzPts val="1500"/>
            </a:pPr>
            <a:r>
              <a:rPr lang="en-US" sz="2400" b="1" dirty="0"/>
              <a:t>Epidemic model</a:t>
            </a:r>
            <a:r>
              <a:rPr lang="en-US" sz="2400" dirty="0"/>
              <a:t>: Uses </a:t>
            </a:r>
            <a:r>
              <a:rPr lang="en-US" sz="2400" b="1" dirty="0"/>
              <a:t>stochastic differential equations</a:t>
            </a:r>
            <a:r>
              <a:rPr lang="en-US" sz="2400" dirty="0"/>
              <a:t> and </a:t>
            </a:r>
            <a:r>
              <a:rPr lang="en-US" sz="2400" b="1" dirty="0"/>
              <a:t>approximate Bayes calculation </a:t>
            </a:r>
            <a:r>
              <a:rPr lang="en-US" sz="2400" dirty="0"/>
              <a:t>for estimation.</a:t>
            </a:r>
            <a:endParaRPr sz="2400" dirty="0"/>
          </a:p>
          <a:p>
            <a:pPr marL="457189" indent="-380990">
              <a:spcBef>
                <a:spcPts val="640"/>
              </a:spcBef>
              <a:spcAft>
                <a:spcPts val="600"/>
              </a:spcAft>
              <a:buClr>
                <a:schemeClr val="dk1"/>
              </a:buClr>
              <a:buSzPts val="1500"/>
            </a:pPr>
            <a:r>
              <a:rPr lang="en-US" sz="2400" b="1" dirty="0"/>
              <a:t>Risk model</a:t>
            </a:r>
            <a:r>
              <a:rPr lang="en-US" sz="2400" dirty="0"/>
              <a:t>: Logistic regression framework mean-centered on estimates from epidemic model.</a:t>
            </a:r>
          </a:p>
          <a:p>
            <a:pPr marL="457189" indent="-380990">
              <a:spcBef>
                <a:spcPts val="640"/>
              </a:spcBef>
              <a:spcAft>
                <a:spcPts val="600"/>
              </a:spcAft>
              <a:buClr>
                <a:schemeClr val="dk1"/>
              </a:buClr>
              <a:buSzPts val="1500"/>
            </a:pPr>
            <a:r>
              <a:rPr lang="en-US" sz="2400" dirty="0"/>
              <a:t>Presents the </a:t>
            </a:r>
            <a:r>
              <a:rPr lang="en-US" sz="2400" b="1" dirty="0"/>
              <a:t>uncertainty</a:t>
            </a:r>
            <a:r>
              <a:rPr lang="en-US" sz="2400" dirty="0"/>
              <a:t> in all estimations and predictions. </a:t>
            </a:r>
            <a:endParaRPr sz="2400" dirty="0"/>
          </a:p>
          <a:p>
            <a:pPr marL="457189" indent="-380990">
              <a:spcBef>
                <a:spcPts val="640"/>
              </a:spcBef>
              <a:spcAft>
                <a:spcPts val="600"/>
              </a:spcAft>
              <a:buClr>
                <a:schemeClr val="dk1"/>
              </a:buClr>
              <a:buSzPts val="1500"/>
            </a:pPr>
            <a:r>
              <a:rPr lang="en-US" sz="2400" dirty="0"/>
              <a:t>Incorporates </a:t>
            </a:r>
            <a:r>
              <a:rPr lang="en-US" sz="2400" b="1" dirty="0"/>
              <a:t>external information</a:t>
            </a:r>
            <a:r>
              <a:rPr lang="en-US" sz="2400" dirty="0"/>
              <a:t> to inform </a:t>
            </a:r>
            <a:r>
              <a:rPr lang="en-US" sz="2400" b="1" dirty="0"/>
              <a:t>prior distributions </a:t>
            </a:r>
            <a:r>
              <a:rPr lang="en-US" sz="2400" dirty="0"/>
              <a:t>for parameter specification.</a:t>
            </a:r>
          </a:p>
          <a:p>
            <a:pPr marL="457189" indent="-380990">
              <a:spcBef>
                <a:spcPts val="640"/>
              </a:spcBef>
              <a:spcAft>
                <a:spcPts val="600"/>
              </a:spcAft>
              <a:buSzPts val="1500"/>
            </a:pPr>
            <a:r>
              <a:rPr lang="en-US" sz="2400" b="1" dirty="0"/>
              <a:t>Evaluates</a:t>
            </a:r>
            <a:r>
              <a:rPr lang="en-US" sz="2400" dirty="0"/>
              <a:t> alternative policy options for social distancing and protection of at-risk groups.</a:t>
            </a:r>
            <a:endParaRPr sz="2400" dirty="0"/>
          </a:p>
        </p:txBody>
      </p:sp>
      <p:sp>
        <p:nvSpPr>
          <p:cNvPr id="64" name="Google Shape;64;p9"/>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3</a:t>
            </a:fld>
            <a:endParaRPr/>
          </a:p>
        </p:txBody>
      </p:sp>
    </p:spTree>
    <p:extLst>
      <p:ext uri="{BB962C8B-B14F-4D97-AF65-F5344CB8AC3E}">
        <p14:creationId xmlns:p14="http://schemas.microsoft.com/office/powerpoint/2010/main" val="98158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293226" y="988084"/>
                <a:ext cx="11605549" cy="5339411"/>
              </a:xfrm>
              <a:prstGeom prst="rect">
                <a:avLst/>
              </a:prstGeom>
            </p:spPr>
            <p:txBody>
              <a:bodyPr/>
              <a:lstStyle/>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Smoking</a:t>
                </a:r>
                <a:r>
                  <a:rPr lang="en-US" sz="2667" dirty="0">
                    <a:solidFill>
                      <a:schemeClr val="bg2">
                        <a:lumMod val="10000"/>
                      </a:schemeClr>
                    </a:solidFill>
                    <a:cs typeface="Arial" pitchFamily="34" charset="0"/>
                  </a:rPr>
                  <a:t>: Current smoking vs. none.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Any comorbidity</a:t>
                </a:r>
                <a:r>
                  <a:rPr lang="en-US" sz="2667" dirty="0">
                    <a:solidFill>
                      <a:schemeClr val="bg2">
                        <a:lumMod val="10000"/>
                      </a:schemeClr>
                    </a:solidFill>
                    <a:cs typeface="Arial" pitchFamily="34" charset="0"/>
                  </a:rPr>
                  <a:t>: diabetes, hypertension, chronic obstructive pulmonary disease (COPD), hepatitis B, coronary heart disease, stroke, cancer and chronic kidney disease.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Age</a:t>
                </a:r>
                <a:r>
                  <a:rPr lang="en-US" sz="2667" dirty="0">
                    <a:solidFill>
                      <a:schemeClr val="bg2">
                        <a:lumMod val="10000"/>
                      </a:schemeClr>
                    </a:solidFill>
                    <a:cs typeface="Arial" pitchFamily="34" charset="0"/>
                  </a:rPr>
                  <a:t> was categorized as three groups: </a:t>
                </a:r>
              </a:p>
              <a:p>
                <a:pPr marL="1066773" lvl="1" indent="-457189">
                  <a:spcBef>
                    <a:spcPct val="20000"/>
                  </a:spcBef>
                  <a:buFont typeface="Arial" panose="020B0604020202020204" pitchFamily="34" charset="0"/>
                  <a:buChar char="•"/>
                  <a:defRPr/>
                </a:pPr>
                <a:r>
                  <a:rPr lang="en-US" sz="2667" dirty="0">
                    <a:solidFill>
                      <a:schemeClr val="bg2">
                        <a:lumMod val="10000"/>
                      </a:schemeClr>
                    </a:solidFill>
                    <a:cs typeface="Arial" pitchFamily="34" charset="0"/>
                  </a:rPr>
                  <a:t>20-44, 45-64, and 65+ (Note that we also assume &lt;20 has no risk).</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BMI</a:t>
                </a:r>
                <a:r>
                  <a:rPr lang="en-US" sz="2667" dirty="0">
                    <a:solidFill>
                      <a:schemeClr val="bg2">
                        <a:lumMod val="10000"/>
                      </a:schemeClr>
                    </a:solidFill>
                    <a:cs typeface="Arial" pitchFamily="34" charset="0"/>
                  </a:rPr>
                  <a:t> was categorized as three groups:</a:t>
                </a:r>
              </a:p>
              <a:p>
                <a:pPr marL="1066773" lvl="1" indent="-457189">
                  <a:spcBef>
                    <a:spcPct val="20000"/>
                  </a:spcBef>
                  <a:buFont typeface="Arial" panose="020B0604020202020204" pitchFamily="34" charset="0"/>
                  <a:buChar char="•"/>
                  <a:defRPr/>
                </a:pPr>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&lt;30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r>
                      <a:rPr lang="en-US" sz="2667" i="1">
                        <a:latin typeface="Cambria Math" panose="02040503050406030204" pitchFamily="18" charset="0"/>
                      </a:rPr>
                      <m:t>30≤</m:t>
                    </m:r>
                    <m:r>
                      <m:rPr>
                        <m:sty m:val="p"/>
                      </m:rPr>
                      <a:rPr lang="en-US" sz="2667">
                        <a:latin typeface="Cambria Math" panose="02040503050406030204" pitchFamily="18" charset="0"/>
                      </a:rPr>
                      <m:t>BMI</m:t>
                    </m:r>
                    <m:r>
                      <a:rPr lang="en-US" sz="2667" i="1">
                        <a:latin typeface="Cambria Math" panose="02040503050406030204" pitchFamily="18" charset="0"/>
                      </a:rPr>
                      <m:t>≤40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oMath>
                </a14:m>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&gt;40 </m:t>
                    </m:r>
                    <m:r>
                      <a:rPr lang="en-US" sz="2667" i="1">
                        <a:latin typeface="Cambria Math" panose="02040503050406030204" pitchFamily="18" charset="0"/>
                      </a:rPr>
                      <m:t>𝑘𝑔</m:t>
                    </m:r>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oMath>
                </a14:m>
                <a:endParaRPr lang="en-US" sz="3200" dirty="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B602915C-6BC6-184D-9826-C72CB56A90DE}"/>
                  </a:ext>
                </a:extLst>
              </p:cNvPr>
              <p:cNvSpPr txBox="1">
                <a:spLocks noRot="1" noChangeAspect="1" noMove="1" noResize="1" noEditPoints="1" noAdjustHandles="1" noChangeArrowheads="1" noChangeShapeType="1" noTextEdit="1"/>
              </p:cNvSpPr>
              <p:nvPr/>
            </p:nvSpPr>
            <p:spPr>
              <a:xfrm>
                <a:off x="293226" y="988084"/>
                <a:ext cx="11605549" cy="5339411"/>
              </a:xfrm>
              <a:prstGeom prst="rect">
                <a:avLst/>
              </a:prstGeom>
              <a:blipFill>
                <a:blip r:embed="rId3"/>
                <a:stretch>
                  <a:fillRect l="-874" t="-118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6303EC9-9D20-9744-A4C6-3A6FA7D21D2C}"/>
              </a:ext>
            </a:extLst>
          </p:cNvPr>
          <p:cNvSpPr txBox="1"/>
          <p:nvPr/>
        </p:nvSpPr>
        <p:spPr>
          <a:xfrm>
            <a:off x="3942633" y="6064553"/>
            <a:ext cx="61045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 (NEJM and </a:t>
            </a:r>
            <a:r>
              <a:rPr lang="en-US" sz="2133" dirty="0" err="1">
                <a:latin typeface="Century Gothic" panose="020B0502020202020204" pitchFamily="34" charset="0"/>
                <a:cs typeface="Arial" pitchFamily="34" charset="0"/>
              </a:rPr>
              <a:t>medrxiv</a:t>
            </a:r>
            <a:r>
              <a:rPr lang="en-US" sz="2133" dirty="0">
                <a:latin typeface="Century Gothic" panose="020B0502020202020204" pitchFamily="34" charset="0"/>
                <a:cs typeface="Arial" pitchFamily="34" charset="0"/>
              </a:rPr>
              <a:t> version)</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spTree>
    <p:extLst>
      <p:ext uri="{BB962C8B-B14F-4D97-AF65-F5344CB8AC3E}">
        <p14:creationId xmlns:p14="http://schemas.microsoft.com/office/powerpoint/2010/main" val="361601984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1"/>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Risk Effects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r>
                                  <a:rPr lang="en-US" sz="2100">
                                    <a:effectLst/>
                                    <a:latin typeface="Cambria Math" panose="02040503050406030204" pitchFamily="18" charset="0"/>
                                  </a:rPr>
                                  <m:t> </m:t>
                                </m:r>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Choice>
        <mc:Fallback xmlns="">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extLst>
                  <p:ext uri="{D42A27DB-BD31-4B8C-83A1-F6EECF244321}">
                    <p14:modId xmlns:p14="http://schemas.microsoft.com/office/powerpoint/2010/main" val="3293205188"/>
                  </p:ext>
                </p:extLst>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307692" r="-108333" b="-2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407692" r="-108333" b="-1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Fallback>
      </mc:AlternateContent>
    </p:spTree>
    <p:extLst>
      <p:ext uri="{BB962C8B-B14F-4D97-AF65-F5344CB8AC3E}">
        <p14:creationId xmlns:p14="http://schemas.microsoft.com/office/powerpoint/2010/main" val="111004500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8" name="Content Placeholder 2">
            <a:extLst>
              <a:ext uri="{FF2B5EF4-FFF2-40B4-BE49-F238E27FC236}">
                <a16:creationId xmlns:a16="http://schemas.microsoft.com/office/drawing/2014/main" id="{1CCF8894-D7F9-854B-B61B-440B8134C359}"/>
              </a:ext>
            </a:extLst>
          </p:cNvPr>
          <p:cNvSpPr txBox="1">
            <a:spLocks/>
          </p:cNvSpPr>
          <p:nvPr/>
        </p:nvSpPr>
        <p:spPr>
          <a:xfrm>
            <a:off x="4259452" y="4767334"/>
            <a:ext cx="4828201" cy="11461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Risk model for post-hoc stratified analysis of risk factors</a:t>
            </a:r>
            <a:endPar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257824" y="2645806"/>
            <a:ext cx="2352777" cy="18573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461781" y="1555310"/>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269348" y="1242946"/>
            <a:ext cx="4694052" cy="3212024"/>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58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634112" y="2645806"/>
            <a:ext cx="1976490" cy="2031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395723" y="138167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712803" y="1327282"/>
            <a:ext cx="3195468" cy="2186580"/>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A5F599-3FBD-9746-B795-7D0770FBC602}"/>
              </a:ext>
            </a:extLst>
          </p:cNvPr>
          <p:cNvPicPr>
            <a:picLocks noChangeAspect="1"/>
          </p:cNvPicPr>
          <p:nvPr/>
        </p:nvPicPr>
        <p:blipFill>
          <a:blip r:embed="rId4"/>
          <a:stretch>
            <a:fillRect/>
          </a:stretch>
        </p:blipFill>
        <p:spPr>
          <a:xfrm>
            <a:off x="1848018" y="4618194"/>
            <a:ext cx="8819612" cy="1360740"/>
          </a:xfrm>
          <a:prstGeom prst="rect">
            <a:avLst/>
          </a:prstGeom>
        </p:spPr>
      </p:pic>
      <p:sp>
        <p:nvSpPr>
          <p:cNvPr id="18" name="Content Placeholder 2">
            <a:extLst>
              <a:ext uri="{FF2B5EF4-FFF2-40B4-BE49-F238E27FC236}">
                <a16:creationId xmlns:a16="http://schemas.microsoft.com/office/drawing/2014/main" id="{6527B6EE-7149-2843-A3DE-08F70B0A489A}"/>
              </a:ext>
            </a:extLst>
          </p:cNvPr>
          <p:cNvSpPr txBox="1">
            <a:spLocks/>
          </p:cNvSpPr>
          <p:nvPr/>
        </p:nvSpPr>
        <p:spPr>
          <a:xfrm>
            <a:off x="8934248" y="388498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Frequency of </a:t>
            </a:r>
            <a:r>
              <a:rPr lang="en-US" sz="2200" dirty="0">
                <a:solidFill>
                  <a:prstClr val="black"/>
                </a:solidFill>
              </a:rPr>
              <a:t>infections by age</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7489ECE5-AE50-EF40-9088-4D74F9331605}"/>
              </a:ext>
            </a:extLst>
          </p:cNvPr>
          <p:cNvCxnSpPr>
            <a:cxnSpLocks/>
            <a:stCxn id="18" idx="1"/>
          </p:cNvCxnSpPr>
          <p:nvPr/>
        </p:nvCxnSpPr>
        <p:spPr>
          <a:xfrm flipH="1">
            <a:off x="8320710" y="4184510"/>
            <a:ext cx="613538" cy="676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371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485D675B-25A5-8041-AECF-F251C6F865C1}"/>
              </a:ext>
            </a:extLst>
          </p:cNvPr>
          <p:cNvPicPr>
            <a:picLocks noChangeAspect="1"/>
          </p:cNvPicPr>
          <p:nvPr/>
        </p:nvPicPr>
        <p:blipFill>
          <a:blip r:embed="rId3"/>
          <a:stretch>
            <a:fillRect/>
          </a:stretch>
        </p:blipFill>
        <p:spPr>
          <a:xfrm>
            <a:off x="105559" y="779978"/>
            <a:ext cx="11887434" cy="4172032"/>
          </a:xfrm>
          <a:prstGeom prst="rect">
            <a:avLst/>
          </a:prstGeom>
        </p:spPr>
      </p:pic>
    </p:spTree>
    <p:extLst>
      <p:ext uri="{BB962C8B-B14F-4D97-AF65-F5344CB8AC3E}">
        <p14:creationId xmlns:p14="http://schemas.microsoft.com/office/powerpoint/2010/main" val="1714899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 Into Epidemic Model</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EC371938-ED22-D940-8D80-DA2EFDE6C1FA}"/>
              </a:ext>
            </a:extLst>
          </p:cNvPr>
          <p:cNvPicPr>
            <a:picLocks noChangeAspect="1"/>
          </p:cNvPicPr>
          <p:nvPr/>
        </p:nvPicPr>
        <p:blipFill>
          <a:blip r:embed="rId3"/>
          <a:stretch>
            <a:fillRect/>
          </a:stretch>
        </p:blipFill>
        <p:spPr>
          <a:xfrm>
            <a:off x="1328539" y="666955"/>
            <a:ext cx="9242817" cy="5933660"/>
          </a:xfrm>
          <a:prstGeom prst="rect">
            <a:avLst/>
          </a:prstGeom>
        </p:spPr>
      </p:pic>
    </p:spTree>
    <p:extLst>
      <p:ext uri="{BB962C8B-B14F-4D97-AF65-F5344CB8AC3E}">
        <p14:creationId xmlns:p14="http://schemas.microsoft.com/office/powerpoint/2010/main" val="875537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6299"/>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CFR and IFR by Risk Profiles</a:t>
            </a:r>
          </a:p>
        </p:txBody>
      </p:sp>
      <p:pic>
        <p:nvPicPr>
          <p:cNvPr id="3" name="Picture 2">
            <a:extLst>
              <a:ext uri="{FF2B5EF4-FFF2-40B4-BE49-F238E27FC236}">
                <a16:creationId xmlns:a16="http://schemas.microsoft.com/office/drawing/2014/main" id="{7D84A2F6-714A-7842-8AC3-C2EE7D3D370F}"/>
              </a:ext>
            </a:extLst>
          </p:cNvPr>
          <p:cNvPicPr>
            <a:picLocks noChangeAspect="1"/>
          </p:cNvPicPr>
          <p:nvPr/>
        </p:nvPicPr>
        <p:blipFill>
          <a:blip r:embed="rId3"/>
          <a:stretch>
            <a:fillRect/>
          </a:stretch>
        </p:blipFill>
        <p:spPr>
          <a:xfrm>
            <a:off x="167222" y="919008"/>
            <a:ext cx="11857555" cy="5631631"/>
          </a:xfrm>
          <a:prstGeom prst="rect">
            <a:avLst/>
          </a:prstGeom>
        </p:spPr>
      </p:pic>
      <p:sp>
        <p:nvSpPr>
          <p:cNvPr id="4" name="TextBox 3">
            <a:extLst>
              <a:ext uri="{FF2B5EF4-FFF2-40B4-BE49-F238E27FC236}">
                <a16:creationId xmlns:a16="http://schemas.microsoft.com/office/drawing/2014/main" id="{C0AEF427-4FFE-2643-BD06-A68F916A8616}"/>
              </a:ext>
            </a:extLst>
          </p:cNvPr>
          <p:cNvSpPr txBox="1"/>
          <p:nvPr/>
        </p:nvSpPr>
        <p:spPr>
          <a:xfrm>
            <a:off x="4266011" y="6488667"/>
            <a:ext cx="36599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Influenza</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CFR=0.1%; IFR=0.05%;</a:t>
            </a:r>
          </a:p>
        </p:txBody>
      </p:sp>
      <p:sp>
        <p:nvSpPr>
          <p:cNvPr id="2" name="TextBox 1">
            <a:extLst>
              <a:ext uri="{FF2B5EF4-FFF2-40B4-BE49-F238E27FC236}">
                <a16:creationId xmlns:a16="http://schemas.microsoft.com/office/drawing/2014/main" id="{A18950BE-4A79-1E42-BC34-218E7479AD14}"/>
              </a:ext>
            </a:extLst>
          </p:cNvPr>
          <p:cNvSpPr txBox="1"/>
          <p:nvPr/>
        </p:nvSpPr>
        <p:spPr>
          <a:xfrm>
            <a:off x="7708739" y="611648"/>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3.7%</a:t>
            </a:r>
          </a:p>
        </p:txBody>
      </p:sp>
      <p:sp>
        <p:nvSpPr>
          <p:cNvPr id="6" name="TextBox 5">
            <a:extLst>
              <a:ext uri="{FF2B5EF4-FFF2-40B4-BE49-F238E27FC236}">
                <a16:creationId xmlns:a16="http://schemas.microsoft.com/office/drawing/2014/main" id="{53E138C8-100E-E848-91E7-A633D2B72DE0}"/>
              </a:ext>
            </a:extLst>
          </p:cNvPr>
          <p:cNvSpPr txBox="1"/>
          <p:nvPr/>
        </p:nvSpPr>
        <p:spPr>
          <a:xfrm>
            <a:off x="8787114" y="611648"/>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1.6%</a:t>
            </a:r>
          </a:p>
        </p:txBody>
      </p:sp>
      <p:sp>
        <p:nvSpPr>
          <p:cNvPr id="7" name="TextBox 6">
            <a:extLst>
              <a:ext uri="{FF2B5EF4-FFF2-40B4-BE49-F238E27FC236}">
                <a16:creationId xmlns:a16="http://schemas.microsoft.com/office/drawing/2014/main" id="{5AA28DC5-2079-894F-99A4-333E07B1AEC5}"/>
              </a:ext>
            </a:extLst>
          </p:cNvPr>
          <p:cNvSpPr txBox="1"/>
          <p:nvPr/>
        </p:nvSpPr>
        <p:spPr>
          <a:xfrm>
            <a:off x="9946512" y="611648"/>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0.2%</a:t>
            </a:r>
          </a:p>
        </p:txBody>
      </p:sp>
      <p:sp>
        <p:nvSpPr>
          <p:cNvPr id="8" name="TextBox 7">
            <a:extLst>
              <a:ext uri="{FF2B5EF4-FFF2-40B4-BE49-F238E27FC236}">
                <a16:creationId xmlns:a16="http://schemas.microsoft.com/office/drawing/2014/main" id="{DD54E917-6E83-EF4B-91B3-81CC0A4E1711}"/>
              </a:ext>
            </a:extLst>
          </p:cNvPr>
          <p:cNvSpPr txBox="1"/>
          <p:nvPr/>
        </p:nvSpPr>
        <p:spPr>
          <a:xfrm>
            <a:off x="10976200" y="611648"/>
            <a:ext cx="8130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0.09%</a:t>
            </a:r>
          </a:p>
        </p:txBody>
      </p:sp>
    </p:spTree>
    <p:extLst>
      <p:ext uri="{BB962C8B-B14F-4D97-AF65-F5344CB8AC3E}">
        <p14:creationId xmlns:p14="http://schemas.microsoft.com/office/powerpoint/2010/main" val="5700577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81C53-7E7C-D842-8C5E-FE06007D84A3}"/>
              </a:ext>
            </a:extLst>
          </p:cNvPr>
          <p:cNvSpPr>
            <a:spLocks noGrp="1"/>
          </p:cNvSpPr>
          <p:nvPr>
            <p:ph idx="1"/>
          </p:nvPr>
        </p:nvSpPr>
        <p:spPr>
          <a:xfrm>
            <a:off x="52391" y="828600"/>
            <a:ext cx="3676461" cy="1225551"/>
          </a:xfrm>
        </p:spPr>
        <p:txBody>
          <a:bodyPr>
            <a:noAutofit/>
          </a:bodyPr>
          <a:lstStyle/>
          <a:p>
            <a:pPr marL="0" indent="0">
              <a:buNone/>
            </a:pPr>
            <a:r>
              <a:rPr lang="en-US" sz="2200" dirty="0"/>
              <a:t>Available data: </a:t>
            </a:r>
          </a:p>
          <a:p>
            <a:pPr marL="0" indent="0">
              <a:buNone/>
            </a:pPr>
            <a:r>
              <a:rPr lang="en-US" sz="2200" dirty="0"/>
              <a:t>Marginal effects of COVID outcome given </a:t>
            </a:r>
            <a:r>
              <a:rPr lang="en-US" sz="2200" b="1" dirty="0"/>
              <a:t>single risk factors</a:t>
            </a:r>
          </a:p>
        </p:txBody>
      </p:sp>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fld id="{46B8A304-6B2A-0C42-BAA9-D66435E26181}" type="slidenum">
              <a:rPr lang="en-US" smtClean="0"/>
              <a:t>37</a:t>
            </a:fld>
            <a:endParaRPr lang="en-US"/>
          </a:p>
        </p:txBody>
      </p:sp>
      <p:sp>
        <p:nvSpPr>
          <p:cNvPr id="7" name="Content Placeholder 2">
            <a:extLst>
              <a:ext uri="{FF2B5EF4-FFF2-40B4-BE49-F238E27FC236}">
                <a16:creationId xmlns:a16="http://schemas.microsoft.com/office/drawing/2014/main" id="{E6E69C8D-A05F-E549-A422-4B26C5ECFD43}"/>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Statistical model: </a:t>
            </a:r>
          </a:p>
          <a:p>
            <a:pPr marL="0" indent="0">
              <a:buFont typeface="Arial" panose="020B0604020202020204" pitchFamily="34" charset="0"/>
              <a:buNone/>
            </a:pPr>
            <a:r>
              <a:rPr lang="en-US" sz="2200" dirty="0"/>
              <a:t>Joint effects of COVID outcome given </a:t>
            </a:r>
            <a:r>
              <a:rPr lang="en-US" sz="2200" b="1" dirty="0"/>
              <a:t>combinations of risk factors</a:t>
            </a:r>
            <a:endParaRPr lang="en-US" sz="2200" dirty="0"/>
          </a:p>
        </p:txBody>
      </p:sp>
      <p:cxnSp>
        <p:nvCxnSpPr>
          <p:cNvPr id="22" name="Straight Arrow Connector 21">
            <a:extLst>
              <a:ext uri="{FF2B5EF4-FFF2-40B4-BE49-F238E27FC236}">
                <a16:creationId xmlns:a16="http://schemas.microsoft.com/office/drawing/2014/main" id="{C6D6C9B1-A8D9-814D-8B1F-4CEF1E56B8B0}"/>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Epidemic model with stratified analysis</a:t>
            </a:r>
          </a:p>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by risk groups</a:t>
            </a:r>
          </a:p>
        </p:txBody>
      </p:sp>
    </p:spTree>
    <p:extLst>
      <p:ext uri="{BB962C8B-B14F-4D97-AF65-F5344CB8AC3E}">
        <p14:creationId xmlns:p14="http://schemas.microsoft.com/office/powerpoint/2010/main" val="4292403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Results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24511088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39</a:t>
            </a:fld>
            <a:endParaRPr/>
          </a:p>
        </p:txBody>
      </p:sp>
      <p:pic>
        <p:nvPicPr>
          <p:cNvPr id="2" name="Picture 1">
            <a:extLst>
              <a:ext uri="{FF2B5EF4-FFF2-40B4-BE49-F238E27FC236}">
                <a16:creationId xmlns:a16="http://schemas.microsoft.com/office/drawing/2014/main" id="{485D675B-25A5-8041-AECF-F251C6F865C1}"/>
              </a:ext>
            </a:extLst>
          </p:cNvPr>
          <p:cNvPicPr>
            <a:picLocks noChangeAspect="1"/>
          </p:cNvPicPr>
          <p:nvPr/>
        </p:nvPicPr>
        <p:blipFill>
          <a:blip r:embed="rId3"/>
          <a:stretch>
            <a:fillRect/>
          </a:stretch>
        </p:blipFill>
        <p:spPr>
          <a:xfrm>
            <a:off x="105559" y="779978"/>
            <a:ext cx="11887434" cy="4172032"/>
          </a:xfrm>
          <a:prstGeom prst="rect">
            <a:avLst/>
          </a:prstGeom>
        </p:spPr>
      </p:pic>
    </p:spTree>
    <p:extLst>
      <p:ext uri="{BB962C8B-B14F-4D97-AF65-F5344CB8AC3E}">
        <p14:creationId xmlns:p14="http://schemas.microsoft.com/office/powerpoint/2010/main" val="316873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3271915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 Into Epidemic Model</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40</a:t>
            </a:fld>
            <a:endParaRPr/>
          </a:p>
        </p:txBody>
      </p:sp>
      <p:pic>
        <p:nvPicPr>
          <p:cNvPr id="2" name="Picture 1">
            <a:extLst>
              <a:ext uri="{FF2B5EF4-FFF2-40B4-BE49-F238E27FC236}">
                <a16:creationId xmlns:a16="http://schemas.microsoft.com/office/drawing/2014/main" id="{EC371938-ED22-D940-8D80-DA2EFDE6C1FA}"/>
              </a:ext>
            </a:extLst>
          </p:cNvPr>
          <p:cNvPicPr>
            <a:picLocks noChangeAspect="1"/>
          </p:cNvPicPr>
          <p:nvPr/>
        </p:nvPicPr>
        <p:blipFill>
          <a:blip r:embed="rId3"/>
          <a:stretch>
            <a:fillRect/>
          </a:stretch>
        </p:blipFill>
        <p:spPr>
          <a:xfrm>
            <a:off x="1328539" y="666955"/>
            <a:ext cx="9242817" cy="5933660"/>
          </a:xfrm>
          <a:prstGeom prst="rect">
            <a:avLst/>
          </a:prstGeom>
        </p:spPr>
      </p:pic>
    </p:spTree>
    <p:extLst>
      <p:ext uri="{BB962C8B-B14F-4D97-AF65-F5344CB8AC3E}">
        <p14:creationId xmlns:p14="http://schemas.microsoft.com/office/powerpoint/2010/main" val="561753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6299"/>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CFR and IFR by Risk Profiles</a:t>
            </a:r>
          </a:p>
        </p:txBody>
      </p:sp>
      <p:pic>
        <p:nvPicPr>
          <p:cNvPr id="3" name="Picture 2">
            <a:extLst>
              <a:ext uri="{FF2B5EF4-FFF2-40B4-BE49-F238E27FC236}">
                <a16:creationId xmlns:a16="http://schemas.microsoft.com/office/drawing/2014/main" id="{7D84A2F6-714A-7842-8AC3-C2EE7D3D370F}"/>
              </a:ext>
            </a:extLst>
          </p:cNvPr>
          <p:cNvPicPr>
            <a:picLocks noChangeAspect="1"/>
          </p:cNvPicPr>
          <p:nvPr/>
        </p:nvPicPr>
        <p:blipFill>
          <a:blip r:embed="rId3"/>
          <a:stretch>
            <a:fillRect/>
          </a:stretch>
        </p:blipFill>
        <p:spPr>
          <a:xfrm>
            <a:off x="167222" y="919008"/>
            <a:ext cx="11857555" cy="5631631"/>
          </a:xfrm>
          <a:prstGeom prst="rect">
            <a:avLst/>
          </a:prstGeom>
        </p:spPr>
      </p:pic>
      <p:sp>
        <p:nvSpPr>
          <p:cNvPr id="4" name="TextBox 3">
            <a:extLst>
              <a:ext uri="{FF2B5EF4-FFF2-40B4-BE49-F238E27FC236}">
                <a16:creationId xmlns:a16="http://schemas.microsoft.com/office/drawing/2014/main" id="{C0AEF427-4FFE-2643-BD06-A68F916A8616}"/>
              </a:ext>
            </a:extLst>
          </p:cNvPr>
          <p:cNvSpPr txBox="1"/>
          <p:nvPr/>
        </p:nvSpPr>
        <p:spPr>
          <a:xfrm>
            <a:off x="4266011" y="6488667"/>
            <a:ext cx="3659976" cy="369332"/>
          </a:xfrm>
          <a:prstGeom prst="rect">
            <a:avLst/>
          </a:prstGeom>
          <a:noFill/>
        </p:spPr>
        <p:txBody>
          <a:bodyPr wrap="none" rtlCol="0">
            <a:spAutoFit/>
          </a:bodyPr>
          <a:lstStyle/>
          <a:p>
            <a:r>
              <a:rPr lang="en-US" b="1" dirty="0"/>
              <a:t>Influenza</a:t>
            </a:r>
            <a:r>
              <a:rPr lang="en-US" dirty="0"/>
              <a:t> CFR=0.1%; IFR=0.05%;</a:t>
            </a:r>
          </a:p>
        </p:txBody>
      </p:sp>
      <p:sp>
        <p:nvSpPr>
          <p:cNvPr id="2" name="TextBox 1">
            <a:extLst>
              <a:ext uri="{FF2B5EF4-FFF2-40B4-BE49-F238E27FC236}">
                <a16:creationId xmlns:a16="http://schemas.microsoft.com/office/drawing/2014/main" id="{A18950BE-4A79-1E42-BC34-218E7479AD14}"/>
              </a:ext>
            </a:extLst>
          </p:cNvPr>
          <p:cNvSpPr txBox="1"/>
          <p:nvPr/>
        </p:nvSpPr>
        <p:spPr>
          <a:xfrm>
            <a:off x="7708739" y="611648"/>
            <a:ext cx="684803" cy="369332"/>
          </a:xfrm>
          <a:prstGeom prst="rect">
            <a:avLst/>
          </a:prstGeom>
          <a:noFill/>
        </p:spPr>
        <p:txBody>
          <a:bodyPr wrap="none" rtlCol="0">
            <a:spAutoFit/>
          </a:bodyPr>
          <a:lstStyle/>
          <a:p>
            <a:r>
              <a:rPr lang="en-US" dirty="0"/>
              <a:t>3.7%</a:t>
            </a:r>
          </a:p>
        </p:txBody>
      </p:sp>
      <p:sp>
        <p:nvSpPr>
          <p:cNvPr id="6" name="TextBox 5">
            <a:extLst>
              <a:ext uri="{FF2B5EF4-FFF2-40B4-BE49-F238E27FC236}">
                <a16:creationId xmlns:a16="http://schemas.microsoft.com/office/drawing/2014/main" id="{53E138C8-100E-E848-91E7-A633D2B72DE0}"/>
              </a:ext>
            </a:extLst>
          </p:cNvPr>
          <p:cNvSpPr txBox="1"/>
          <p:nvPr/>
        </p:nvSpPr>
        <p:spPr>
          <a:xfrm>
            <a:off x="8787114" y="611648"/>
            <a:ext cx="684803" cy="369332"/>
          </a:xfrm>
          <a:prstGeom prst="rect">
            <a:avLst/>
          </a:prstGeom>
          <a:noFill/>
        </p:spPr>
        <p:txBody>
          <a:bodyPr wrap="none" rtlCol="0">
            <a:spAutoFit/>
          </a:bodyPr>
          <a:lstStyle/>
          <a:p>
            <a:r>
              <a:rPr lang="en-US" dirty="0"/>
              <a:t>1.6%</a:t>
            </a:r>
          </a:p>
        </p:txBody>
      </p:sp>
      <p:sp>
        <p:nvSpPr>
          <p:cNvPr id="7" name="TextBox 6">
            <a:extLst>
              <a:ext uri="{FF2B5EF4-FFF2-40B4-BE49-F238E27FC236}">
                <a16:creationId xmlns:a16="http://schemas.microsoft.com/office/drawing/2014/main" id="{5AA28DC5-2079-894F-99A4-333E07B1AEC5}"/>
              </a:ext>
            </a:extLst>
          </p:cNvPr>
          <p:cNvSpPr txBox="1"/>
          <p:nvPr/>
        </p:nvSpPr>
        <p:spPr>
          <a:xfrm>
            <a:off x="9946512" y="611648"/>
            <a:ext cx="684803" cy="369332"/>
          </a:xfrm>
          <a:prstGeom prst="rect">
            <a:avLst/>
          </a:prstGeom>
          <a:noFill/>
        </p:spPr>
        <p:txBody>
          <a:bodyPr wrap="none" rtlCol="0">
            <a:spAutoFit/>
          </a:bodyPr>
          <a:lstStyle/>
          <a:p>
            <a:r>
              <a:rPr lang="en-US" dirty="0"/>
              <a:t>0.2%</a:t>
            </a:r>
          </a:p>
        </p:txBody>
      </p:sp>
      <p:sp>
        <p:nvSpPr>
          <p:cNvPr id="8" name="TextBox 7">
            <a:extLst>
              <a:ext uri="{FF2B5EF4-FFF2-40B4-BE49-F238E27FC236}">
                <a16:creationId xmlns:a16="http://schemas.microsoft.com/office/drawing/2014/main" id="{DD54E917-6E83-EF4B-91B3-81CC0A4E1711}"/>
              </a:ext>
            </a:extLst>
          </p:cNvPr>
          <p:cNvSpPr txBox="1"/>
          <p:nvPr/>
        </p:nvSpPr>
        <p:spPr>
          <a:xfrm>
            <a:off x="10976200" y="611648"/>
            <a:ext cx="813043" cy="369332"/>
          </a:xfrm>
          <a:prstGeom prst="rect">
            <a:avLst/>
          </a:prstGeom>
          <a:noFill/>
        </p:spPr>
        <p:txBody>
          <a:bodyPr wrap="none" rtlCol="0">
            <a:spAutoFit/>
          </a:bodyPr>
          <a:lstStyle/>
          <a:p>
            <a:r>
              <a:rPr lang="en-US" dirty="0"/>
              <a:t>0.09%</a:t>
            </a:r>
          </a:p>
        </p:txBody>
      </p:sp>
    </p:spTree>
    <p:extLst>
      <p:ext uri="{BB962C8B-B14F-4D97-AF65-F5344CB8AC3E}">
        <p14:creationId xmlns:p14="http://schemas.microsoft.com/office/powerpoint/2010/main" val="347620407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Scenario analysis:</a:t>
            </a:r>
            <a:br>
              <a:rPr lang="en-US" dirty="0">
                <a:solidFill>
                  <a:srgbClr val="FFFFFF"/>
                </a:solidFill>
              </a:rPr>
            </a:br>
            <a:r>
              <a:rPr lang="en-US" dirty="0">
                <a:solidFill>
                  <a:srgbClr val="FFFFFF"/>
                </a:solidFill>
              </a:rPr>
              <a:t>Results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42</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07880942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Counterfactual: Differing Social Distancing </a:t>
            </a:r>
            <a:endParaRPr dirty="0"/>
          </a:p>
        </p:txBody>
      </p:sp>
      <p:sp>
        <p:nvSpPr>
          <p:cNvPr id="231" name="Google Shape;231;p26"/>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43</a:t>
            </a:fld>
            <a:endParaRPr/>
          </a:p>
        </p:txBody>
      </p:sp>
      <p:pic>
        <p:nvPicPr>
          <p:cNvPr id="3" name="Picture 2">
            <a:extLst>
              <a:ext uri="{FF2B5EF4-FFF2-40B4-BE49-F238E27FC236}">
                <a16:creationId xmlns:a16="http://schemas.microsoft.com/office/drawing/2014/main" id="{7248019B-30F4-584F-9A33-1D6DED04C446}"/>
              </a:ext>
            </a:extLst>
          </p:cNvPr>
          <p:cNvPicPr>
            <a:picLocks noChangeAspect="1"/>
          </p:cNvPicPr>
          <p:nvPr/>
        </p:nvPicPr>
        <p:blipFill>
          <a:blip r:embed="rId3"/>
          <a:stretch>
            <a:fillRect/>
          </a:stretch>
        </p:blipFill>
        <p:spPr>
          <a:xfrm>
            <a:off x="2374425" y="571600"/>
            <a:ext cx="7215623" cy="6039508"/>
          </a:xfrm>
          <a:prstGeom prst="rect">
            <a:avLst/>
          </a:prstGeom>
        </p:spPr>
      </p:pic>
    </p:spTree>
    <p:extLst>
      <p:ext uri="{BB962C8B-B14F-4D97-AF65-F5344CB8AC3E}">
        <p14:creationId xmlns:p14="http://schemas.microsoft.com/office/powerpoint/2010/main" val="1905618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880946"/>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Counterfactual: Protect the At-Risk (e.g. 65+)</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44</a:t>
            </a:fld>
            <a:endParaRPr/>
          </a:p>
        </p:txBody>
      </p:sp>
      <p:pic>
        <p:nvPicPr>
          <p:cNvPr id="2" name="Picture 1">
            <a:extLst>
              <a:ext uri="{FF2B5EF4-FFF2-40B4-BE49-F238E27FC236}">
                <a16:creationId xmlns:a16="http://schemas.microsoft.com/office/drawing/2014/main" id="{4C766F35-F7E0-624B-B915-86101DDF2650}"/>
              </a:ext>
            </a:extLst>
          </p:cNvPr>
          <p:cNvPicPr>
            <a:picLocks noChangeAspect="1"/>
          </p:cNvPicPr>
          <p:nvPr/>
        </p:nvPicPr>
        <p:blipFill>
          <a:blip r:embed="rId3"/>
          <a:stretch>
            <a:fillRect/>
          </a:stretch>
        </p:blipFill>
        <p:spPr>
          <a:xfrm>
            <a:off x="3039326" y="682857"/>
            <a:ext cx="6394605" cy="6256790"/>
          </a:xfrm>
          <a:prstGeom prst="rect">
            <a:avLst/>
          </a:prstGeom>
        </p:spPr>
      </p:pic>
    </p:spTree>
    <p:extLst>
      <p:ext uri="{BB962C8B-B14F-4D97-AF65-F5344CB8AC3E}">
        <p14:creationId xmlns:p14="http://schemas.microsoft.com/office/powerpoint/2010/main" val="2148421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64217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Scenarios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45</a:t>
            </a:fld>
            <a:endParaRPr/>
          </a:p>
        </p:txBody>
      </p:sp>
      <p:pic>
        <p:nvPicPr>
          <p:cNvPr id="3" name="Picture 2">
            <a:extLst>
              <a:ext uri="{FF2B5EF4-FFF2-40B4-BE49-F238E27FC236}">
                <a16:creationId xmlns:a16="http://schemas.microsoft.com/office/drawing/2014/main" id="{825D8764-294B-3A48-92AE-7E4C02D7B345}"/>
              </a:ext>
            </a:extLst>
          </p:cNvPr>
          <p:cNvPicPr>
            <a:picLocks noChangeAspect="1"/>
          </p:cNvPicPr>
          <p:nvPr/>
        </p:nvPicPr>
        <p:blipFill>
          <a:blip r:embed="rId3"/>
          <a:stretch>
            <a:fillRect/>
          </a:stretch>
        </p:blipFill>
        <p:spPr>
          <a:xfrm rot="16200000">
            <a:off x="3304327" y="-1634895"/>
            <a:ext cx="6150198" cy="10747918"/>
          </a:xfrm>
          <a:prstGeom prst="rect">
            <a:avLst/>
          </a:prstGeom>
        </p:spPr>
      </p:pic>
    </p:spTree>
    <p:extLst>
      <p:ext uri="{BB962C8B-B14F-4D97-AF65-F5344CB8AC3E}">
        <p14:creationId xmlns:p14="http://schemas.microsoft.com/office/powerpoint/2010/main" val="391733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431800" y="919008"/>
            <a:ext cx="11760200" cy="5437342"/>
          </a:xfrm>
        </p:spPr>
        <p:txBody>
          <a:bodyPr>
            <a:normAutofit/>
          </a:bodyPr>
          <a:lstStyle/>
          <a:p>
            <a:pPr marL="0" indent="0">
              <a:buNone/>
            </a:pPr>
            <a:r>
              <a:rPr lang="en-US" b="1" dirty="0"/>
              <a:t>Epidemic Predictions</a:t>
            </a:r>
          </a:p>
          <a:p>
            <a:r>
              <a:rPr lang="en-US" dirty="0"/>
              <a:t>Multi-population model:</a:t>
            </a:r>
          </a:p>
          <a:p>
            <a:pPr lvl="1"/>
            <a:r>
              <a:rPr lang="en-US" dirty="0"/>
              <a:t>Race/ethnicity</a:t>
            </a:r>
          </a:p>
          <a:p>
            <a:pPr lvl="1"/>
            <a:r>
              <a:rPr lang="en-US" dirty="0"/>
              <a:t>Service planning area</a:t>
            </a:r>
          </a:p>
          <a:p>
            <a:pPr lvl="1"/>
            <a:r>
              <a:rPr lang="en-US" dirty="0"/>
              <a:t>Age</a:t>
            </a:r>
          </a:p>
          <a:p>
            <a:r>
              <a:rPr lang="en-US" dirty="0"/>
              <a:t>Include a vaccination component</a:t>
            </a:r>
          </a:p>
          <a:p>
            <a:endParaRPr lang="en-US" dirty="0"/>
          </a:p>
          <a:p>
            <a:pPr marL="0" indent="0">
              <a:buNone/>
            </a:pPr>
            <a:r>
              <a:rPr lang="en-US" b="1" dirty="0"/>
              <a:t>Refining the Risk Model</a:t>
            </a:r>
            <a:endParaRPr lang="en-US" dirty="0"/>
          </a:p>
          <a:p>
            <a:r>
              <a:rPr lang="en-US" dirty="0"/>
              <a:t>Inclusion of additional risk factors</a:t>
            </a:r>
          </a:p>
          <a:p>
            <a:r>
              <a:rPr lang="en-US" dirty="0"/>
              <a:t>Use of individual-level data –when available</a:t>
            </a:r>
          </a:p>
          <a:p>
            <a:pPr marL="0" indent="0">
              <a:buNone/>
            </a:pPr>
            <a:endParaRPr lang="en-US" dirty="0"/>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46</a:t>
            </a:fld>
            <a:endParaRPr lang="en-US"/>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1"/>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Next Steps</a:t>
            </a:r>
          </a:p>
        </p:txBody>
      </p:sp>
    </p:spTree>
    <p:extLst>
      <p:ext uri="{BB962C8B-B14F-4D97-AF65-F5344CB8AC3E}">
        <p14:creationId xmlns:p14="http://schemas.microsoft.com/office/powerpoint/2010/main" val="826007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247431" y="2527092"/>
            <a:ext cx="11697138" cy="1556178"/>
          </a:xfrm>
        </p:spPr>
        <p:txBody>
          <a:bodyPr>
            <a:normAutofit/>
          </a:bodyPr>
          <a:lstStyle/>
          <a:p>
            <a:pPr marL="0" indent="0">
              <a:buNone/>
            </a:pPr>
            <a:r>
              <a:rPr lang="en-US" sz="4800" b="1" dirty="0"/>
              <a:t>https://</a:t>
            </a:r>
            <a:r>
              <a:rPr lang="en-US" sz="4800" b="1" dirty="0" err="1"/>
              <a:t>uscbiostats.github.io</a:t>
            </a:r>
            <a:r>
              <a:rPr lang="en-US" sz="4800" b="1" dirty="0"/>
              <a:t>/COVID19/</a:t>
            </a:r>
            <a:endParaRPr lang="en-US" sz="4800" dirty="0"/>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47</a:t>
            </a:fld>
            <a:endParaRPr lang="en-US" dirty="0"/>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1"/>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Website</a:t>
            </a:r>
          </a:p>
        </p:txBody>
      </p:sp>
    </p:spTree>
    <p:extLst>
      <p:ext uri="{BB962C8B-B14F-4D97-AF65-F5344CB8AC3E}">
        <p14:creationId xmlns:p14="http://schemas.microsoft.com/office/powerpoint/2010/main" val="103602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0C1D8-67DF-5546-BB6A-A81F65A1EAA8}"/>
              </a:ext>
            </a:extLst>
          </p:cNvPr>
          <p:cNvSpPr>
            <a:spLocks noGrp="1"/>
          </p:cNvSpPr>
          <p:nvPr>
            <p:ph idx="1"/>
          </p:nvPr>
        </p:nvSpPr>
        <p:spPr>
          <a:xfrm>
            <a:off x="247431" y="741052"/>
            <a:ext cx="11697138" cy="5802468"/>
          </a:xfrm>
        </p:spPr>
        <p:txBody>
          <a:bodyPr>
            <a:normAutofit lnSpcReduction="10000"/>
          </a:bodyPr>
          <a:lstStyle/>
          <a:p>
            <a:pPr marL="0" indent="0">
              <a:buNone/>
            </a:pPr>
            <a:endParaRPr lang="en-US" b="1" dirty="0"/>
          </a:p>
          <a:p>
            <a:pPr>
              <a:lnSpc>
                <a:spcPct val="120000"/>
              </a:lnSpc>
              <a:spcBef>
                <a:spcPts val="0"/>
              </a:spcBef>
            </a:pPr>
            <a:r>
              <a:rPr lang="en-US" b="1" dirty="0"/>
              <a:t>USC Department of Preventive Medicine</a:t>
            </a:r>
            <a:endParaRPr lang="en-US" dirty="0"/>
          </a:p>
          <a:p>
            <a:pPr lvl="1">
              <a:lnSpc>
                <a:spcPct val="120000"/>
              </a:lnSpc>
              <a:spcBef>
                <a:spcPts val="0"/>
              </a:spcBef>
            </a:pPr>
            <a:r>
              <a:rPr lang="en-US" sz="2000" dirty="0"/>
              <a:t>Lai Jiang, MS Biostatistics PhD Candidate</a:t>
            </a:r>
            <a:endParaRPr lang="en-US" sz="2800" dirty="0"/>
          </a:p>
          <a:p>
            <a:pPr lvl="1">
              <a:lnSpc>
                <a:spcPct val="120000"/>
              </a:lnSpc>
              <a:spcBef>
                <a:spcPts val="0"/>
              </a:spcBef>
            </a:pPr>
            <a:r>
              <a:rPr lang="en-US" sz="2000" dirty="0"/>
              <a:t>Emil </a:t>
            </a:r>
            <a:r>
              <a:rPr lang="en-US" sz="2000" dirty="0" err="1"/>
              <a:t>Hvitfeldt</a:t>
            </a:r>
            <a:r>
              <a:rPr lang="en-US" sz="2000" dirty="0"/>
              <a:t>, MS Research Programmer</a:t>
            </a:r>
            <a:endParaRPr lang="en-US" sz="2800" dirty="0"/>
          </a:p>
          <a:p>
            <a:pPr lvl="1">
              <a:lnSpc>
                <a:spcPct val="120000"/>
              </a:lnSpc>
              <a:spcBef>
                <a:spcPts val="0"/>
              </a:spcBef>
            </a:pPr>
            <a:r>
              <a:rPr lang="en-US" sz="2000" dirty="0"/>
              <a:t>Wendy Cozen, DO, MPH Professor of Preventive Medicine</a:t>
            </a:r>
          </a:p>
          <a:p>
            <a:pPr lvl="1">
              <a:lnSpc>
                <a:spcPct val="120000"/>
              </a:lnSpc>
              <a:spcBef>
                <a:spcPts val="0"/>
              </a:spcBef>
            </a:pPr>
            <a:r>
              <a:rPr lang="en-US" sz="2000" dirty="0"/>
              <a:t>Kayla de la Haye Assistant Professor of Preventive Medicine</a:t>
            </a:r>
          </a:p>
          <a:p>
            <a:pPr marL="0" indent="0">
              <a:lnSpc>
                <a:spcPct val="120000"/>
              </a:lnSpc>
              <a:spcBef>
                <a:spcPts val="0"/>
              </a:spcBef>
              <a:buNone/>
            </a:pPr>
            <a:endParaRPr lang="en-US" b="1" dirty="0"/>
          </a:p>
          <a:p>
            <a:pPr>
              <a:lnSpc>
                <a:spcPct val="120000"/>
              </a:lnSpc>
              <a:spcBef>
                <a:spcPts val="0"/>
              </a:spcBef>
            </a:pPr>
            <a:r>
              <a:rPr lang="en-US" b="1" dirty="0"/>
              <a:t>USC School of Public Policy</a:t>
            </a:r>
          </a:p>
          <a:p>
            <a:pPr lvl="1">
              <a:lnSpc>
                <a:spcPct val="120000"/>
              </a:lnSpc>
              <a:spcBef>
                <a:spcPts val="0"/>
              </a:spcBef>
            </a:pPr>
            <a:r>
              <a:rPr lang="en-US" sz="2000" dirty="0"/>
              <a:t>Neeraj </a:t>
            </a:r>
            <a:r>
              <a:rPr lang="en-US" sz="2000" dirty="0" err="1"/>
              <a:t>Sood</a:t>
            </a:r>
            <a:r>
              <a:rPr lang="en-US" sz="2000" dirty="0"/>
              <a:t>, Professor and Vice Dean of Research</a:t>
            </a:r>
          </a:p>
          <a:p>
            <a:pPr>
              <a:lnSpc>
                <a:spcPct val="120000"/>
              </a:lnSpc>
              <a:spcBef>
                <a:spcPts val="0"/>
              </a:spcBef>
            </a:pPr>
            <a:endParaRPr lang="en-US" b="1" dirty="0"/>
          </a:p>
          <a:p>
            <a:pPr>
              <a:lnSpc>
                <a:spcPct val="120000"/>
              </a:lnSpc>
              <a:spcBef>
                <a:spcPts val="0"/>
              </a:spcBef>
            </a:pPr>
            <a:r>
              <a:rPr lang="en-US" b="1" dirty="0"/>
              <a:t>Los Angeles County Department of Public Health (LACDPH)</a:t>
            </a:r>
          </a:p>
          <a:p>
            <a:pPr lvl="1">
              <a:lnSpc>
                <a:spcPct val="120000"/>
              </a:lnSpc>
              <a:spcBef>
                <a:spcPts val="0"/>
              </a:spcBef>
            </a:pPr>
            <a:r>
              <a:rPr lang="en-US" sz="2000" dirty="0"/>
              <a:t>Paul Simon, MD, MPH, Chief Science Officer</a:t>
            </a:r>
            <a:endParaRPr lang="en-US" sz="2800" dirty="0"/>
          </a:p>
          <a:p>
            <a:pPr lvl="1">
              <a:lnSpc>
                <a:spcPct val="120000"/>
              </a:lnSpc>
              <a:spcBef>
                <a:spcPts val="0"/>
              </a:spcBef>
            </a:pPr>
            <a:r>
              <a:rPr lang="en-US" sz="2000" dirty="0"/>
              <a:t>Will Nicholas, PhD, MPH Director, Center for Health Impact Evaluation, LACDPH</a:t>
            </a:r>
            <a:endParaRPr lang="en-US" sz="2800" dirty="0"/>
          </a:p>
          <a:p>
            <a:pPr lvl="1">
              <a:lnSpc>
                <a:spcPct val="120000"/>
              </a:lnSpc>
              <a:spcBef>
                <a:spcPts val="0"/>
              </a:spcBef>
            </a:pPr>
            <a:r>
              <a:rPr lang="en-US" sz="2000" dirty="0"/>
              <a:t>Faith Washburn, MPH Epidemiology Analyst</a:t>
            </a:r>
          </a:p>
        </p:txBody>
      </p:sp>
      <p:sp>
        <p:nvSpPr>
          <p:cNvPr id="4" name="Slide Number Placeholder 3">
            <a:extLst>
              <a:ext uri="{FF2B5EF4-FFF2-40B4-BE49-F238E27FC236}">
                <a16:creationId xmlns:a16="http://schemas.microsoft.com/office/drawing/2014/main" id="{3230A312-C628-1D4B-979C-AF8AC281AEFB}"/>
              </a:ext>
            </a:extLst>
          </p:cNvPr>
          <p:cNvSpPr>
            <a:spLocks noGrp="1"/>
          </p:cNvSpPr>
          <p:nvPr>
            <p:ph type="sldNum" sz="quarter" idx="12"/>
          </p:nvPr>
        </p:nvSpPr>
        <p:spPr/>
        <p:txBody>
          <a:bodyPr/>
          <a:lstStyle/>
          <a:p>
            <a:fld id="{46B8A304-6B2A-0C42-BAA9-D66435E26181}" type="slidenum">
              <a:rPr lang="en-US" smtClean="0"/>
              <a:t>48</a:t>
            </a:fld>
            <a:endParaRPr lang="en-US" dirty="0"/>
          </a:p>
        </p:txBody>
      </p:sp>
      <p:sp>
        <p:nvSpPr>
          <p:cNvPr id="7" name="Title 1">
            <a:extLst>
              <a:ext uri="{FF2B5EF4-FFF2-40B4-BE49-F238E27FC236}">
                <a16:creationId xmlns:a16="http://schemas.microsoft.com/office/drawing/2014/main" id="{26D1AF99-2E4F-FF4C-9C37-3A3A75138CE6}"/>
              </a:ext>
            </a:extLst>
          </p:cNvPr>
          <p:cNvSpPr txBox="1">
            <a:spLocks/>
          </p:cNvSpPr>
          <p:nvPr/>
        </p:nvSpPr>
        <p:spPr>
          <a:xfrm>
            <a:off x="0" y="0"/>
            <a:ext cx="12192000" cy="919007"/>
          </a:xfrm>
          <a:prstGeom prst="rect">
            <a:avLst/>
          </a:prstGeom>
          <a:noFill/>
        </p:spPr>
        <p:txBody>
          <a:bodyPr/>
          <a:lstStyle/>
          <a:p>
            <a:pPr algn="ctr" defTabSz="609585">
              <a:spcBef>
                <a:spcPct val="0"/>
              </a:spcBef>
              <a:defRPr/>
            </a:pPr>
            <a:r>
              <a:rPr lang="en-US" sz="4800" b="1" dirty="0">
                <a:solidFill>
                  <a:srgbClr val="9D1B1E"/>
                </a:solidFill>
                <a:latin typeface="Arial" panose="020B0604020202020204" pitchFamily="34" charset="0"/>
                <a:ea typeface="+mj-ea"/>
                <a:cs typeface="Arial" panose="020B0604020202020204" pitchFamily="34" charset="0"/>
              </a:rPr>
              <a:t>The Team</a:t>
            </a:r>
          </a:p>
        </p:txBody>
      </p:sp>
    </p:spTree>
    <p:extLst>
      <p:ext uri="{BB962C8B-B14F-4D97-AF65-F5344CB8AC3E}">
        <p14:creationId xmlns:p14="http://schemas.microsoft.com/office/powerpoint/2010/main" val="406248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46198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IH</a:t>
            </a:r>
            <a:endParaRPr lang="en-US"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HQ</a:t>
            </a:r>
            <a:endParaRPr lang="en-US"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QD</a:t>
            </a:r>
            <a:endParaRPr lang="en-US"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QV</a:t>
            </a:r>
            <a:endParaRPr lang="en-US"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HR</a:t>
            </a:r>
            <a:endParaRPr lang="en-US" baseline="-25000" dirty="0"/>
          </a:p>
        </p:txBody>
      </p:sp>
      <p:sp>
        <p:nvSpPr>
          <p:cNvPr id="60" name="Rectangle 59">
            <a:extLst>
              <a:ext uri="{FF2B5EF4-FFF2-40B4-BE49-F238E27FC236}">
                <a16:creationId xmlns:a16="http://schemas.microsoft.com/office/drawing/2014/main" id="{589EB7C2-D0F1-6048-ACD1-287F54D7F0E6}"/>
              </a:ext>
            </a:extLst>
          </p:cNvPr>
          <p:cNvSpPr/>
          <p:nvPr/>
        </p:nvSpPr>
        <p:spPr>
          <a:xfrm>
            <a:off x="9992235" y="229645"/>
            <a:ext cx="1983364" cy="923330"/>
          </a:xfrm>
          <a:prstGeom prst="rect">
            <a:avLst/>
          </a:prstGeom>
        </p:spPr>
        <p:txBody>
          <a:bodyPr wrap="square">
            <a:spAutoFit/>
          </a:bodyPr>
          <a:lstStyle/>
          <a:p>
            <a:pPr fontAlgn="t"/>
            <a:r>
              <a:rPr lang="en-US" dirty="0">
                <a:latin typeface="Century Gothic" panose="020B0502020202020204" pitchFamily="34" charset="0"/>
              </a:rPr>
              <a:t>Transition times</a:t>
            </a:r>
          </a:p>
          <a:p>
            <a:pPr fontAlgn="t"/>
            <a:r>
              <a:rPr lang="en-US" b="1" dirty="0">
                <a:latin typeface="Century Gothic" panose="020B0502020202020204" pitchFamily="34" charset="0"/>
              </a:rPr>
              <a:t>Fixed parameters</a:t>
            </a:r>
          </a:p>
        </p:txBody>
      </p:sp>
      <p:cxnSp>
        <p:nvCxnSpPr>
          <p:cNvPr id="19" name="Straight Arrow Connector 18">
            <a:extLst>
              <a:ext uri="{FF2B5EF4-FFF2-40B4-BE49-F238E27FC236}">
                <a16:creationId xmlns:a16="http://schemas.microsoft.com/office/drawing/2014/main" id="{5D007BC0-08C7-7D47-BC62-B4FE43D5F267}"/>
              </a:ext>
            </a:extLst>
          </p:cNvPr>
          <p:cNvCxnSpPr>
            <a:stCxn id="60" idx="1"/>
          </p:cNvCxnSpPr>
          <p:nvPr/>
        </p:nvCxnSpPr>
        <p:spPr>
          <a:xfrm flipH="1">
            <a:off x="8253132" y="691310"/>
            <a:ext cx="1739103" cy="7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CC21DB4-A5CD-5B40-B67A-C4C98D4338E6}"/>
              </a:ext>
            </a:extLst>
          </p:cNvPr>
          <p:cNvCxnSpPr>
            <a:cxnSpLocks/>
          </p:cNvCxnSpPr>
          <p:nvPr/>
        </p:nvCxnSpPr>
        <p:spPr>
          <a:xfrm flipH="1">
            <a:off x="8616378" y="1208225"/>
            <a:ext cx="1338246" cy="239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6B87992-1E7B-F84A-85CB-C764AAFDB464}"/>
              </a:ext>
            </a:extLst>
          </p:cNvPr>
          <p:cNvCxnSpPr>
            <a:cxnSpLocks/>
          </p:cNvCxnSpPr>
          <p:nvPr/>
        </p:nvCxnSpPr>
        <p:spPr>
          <a:xfrm flipH="1">
            <a:off x="9644658" y="1280739"/>
            <a:ext cx="1554411" cy="377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CE46079E-483E-524F-94CB-D3DD0BF24DD7}"/>
              </a:ext>
            </a:extLst>
          </p:cNvPr>
          <p:cNvSpPr txBox="1">
            <a:spLocks/>
          </p:cNvSpPr>
          <p:nvPr/>
        </p:nvSpPr>
        <p:spPr>
          <a:xfrm>
            <a:off x="105440" y="3149070"/>
            <a:ext cx="5418598" cy="13475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t>Each arrow has a transition rate</a:t>
            </a:r>
          </a:p>
          <a:p>
            <a:pPr algn="l"/>
            <a:r>
              <a:rPr lang="en-US" sz="2000"/>
              <a:t>Some arrows have transition probabilities</a:t>
            </a:r>
            <a:endParaRPr lang="en-US" sz="2000" dirty="0"/>
          </a:p>
        </p:txBody>
      </p:sp>
    </p:spTree>
    <p:extLst>
      <p:ext uri="{BB962C8B-B14F-4D97-AF65-F5344CB8AC3E}">
        <p14:creationId xmlns:p14="http://schemas.microsoft.com/office/powerpoint/2010/main" val="69633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IR</a:t>
            </a:r>
            <a:endParaRPr lang="en-US" sz="2400"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554960"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IH</a:t>
            </a:r>
            <a:endParaRPr lang="en-US" sz="2400"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HQ</a:t>
            </a:r>
            <a:endParaRPr lang="en-US" sz="2400"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QD</a:t>
            </a:r>
            <a:endParaRPr lang="en-US" sz="2400"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QV</a:t>
            </a:r>
            <a:endParaRPr lang="en-US" sz="2400"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HR</a:t>
            </a:r>
            <a:endParaRPr lang="en-US" sz="2400" baseline="-25000" dirty="0"/>
          </a:p>
        </p:txBody>
      </p:sp>
    </p:spTree>
    <p:extLst>
      <p:ext uri="{BB962C8B-B14F-4D97-AF65-F5344CB8AC3E}">
        <p14:creationId xmlns:p14="http://schemas.microsoft.com/office/powerpoint/2010/main" val="2056005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99471" y="3021723"/>
            <a:ext cx="3633879" cy="1077218"/>
          </a:xfrm>
          <a:prstGeom prst="rect">
            <a:avLst/>
          </a:prstGeom>
        </p:spPr>
        <p:txBody>
          <a:bodyPr wrap="square">
            <a:spAutoFit/>
          </a:bodyPr>
          <a:lstStyle/>
          <a:p>
            <a:pPr fontAlgn="t"/>
            <a:r>
              <a:rPr lang="el-GR" i="1" dirty="0">
                <a:solidFill>
                  <a:srgbClr val="C00000"/>
                </a:solidFill>
                <a:latin typeface="Arial" panose="020B0604020202020204" pitchFamily="34" charset="0"/>
                <a:cs typeface="Arial" panose="020B0604020202020204" pitchFamily="34" charset="0"/>
              </a:rPr>
              <a:t>β </a:t>
            </a:r>
            <a:r>
              <a:rPr lang="en-US" i="1"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Century Gothic" panose="020B0502020202020204" pitchFamily="34" charset="0"/>
              </a:rPr>
              <a:t>Transmission rate</a:t>
            </a:r>
          </a:p>
          <a:p>
            <a:pPr fontAlgn="t"/>
            <a:r>
              <a:rPr lang="en-US" sz="1400" dirty="0">
                <a:solidFill>
                  <a:srgbClr val="C00000"/>
                </a:solidFill>
                <a:latin typeface="Century Gothic" panose="020B0502020202020204" pitchFamily="34" charset="0"/>
              </a:rPr>
              <a:t>The average number of individuals that an infected individual will infect per day</a:t>
            </a:r>
            <a:endParaRPr lang="en-US" i="1" dirty="0">
              <a:solidFill>
                <a:srgbClr val="C00000"/>
              </a:solidFill>
              <a:latin typeface="Arial" panose="020B0604020202020204" pitchFamily="34" charset="0"/>
              <a:cs typeface="Arial" panose="020B0604020202020204" pitchFamily="34" charset="0"/>
            </a:endParaRP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
        <p:nvSpPr>
          <p:cNvPr id="63" name="Rectangle 62">
            <a:extLst>
              <a:ext uri="{FF2B5EF4-FFF2-40B4-BE49-F238E27FC236}">
                <a16:creationId xmlns:a16="http://schemas.microsoft.com/office/drawing/2014/main" id="{1FA7A8EB-825D-DD49-B5ED-22EB6FA57E6E}"/>
              </a:ext>
            </a:extLst>
          </p:cNvPr>
          <p:cNvSpPr/>
          <p:nvPr/>
        </p:nvSpPr>
        <p:spPr>
          <a:xfrm>
            <a:off x="9992235" y="229645"/>
            <a:ext cx="1983364" cy="646331"/>
          </a:xfrm>
          <a:prstGeom prst="rect">
            <a:avLst/>
          </a:prstGeom>
        </p:spPr>
        <p:txBody>
          <a:bodyPr wrap="square">
            <a:spAutoFit/>
          </a:bodyPr>
          <a:lstStyle/>
          <a:p>
            <a:pPr fontAlgn="t"/>
            <a:r>
              <a:rPr lang="en-US" b="1" dirty="0">
                <a:solidFill>
                  <a:srgbClr val="C00000"/>
                </a:solidFill>
                <a:latin typeface="Century Gothic" panose="020B0502020202020204" pitchFamily="34" charset="0"/>
              </a:rPr>
              <a:t>Estimated parameters</a:t>
            </a:r>
          </a:p>
        </p:txBody>
      </p:sp>
    </p:spTree>
    <p:extLst>
      <p:ext uri="{BB962C8B-B14F-4D97-AF65-F5344CB8AC3E}">
        <p14:creationId xmlns:p14="http://schemas.microsoft.com/office/powerpoint/2010/main" val="3646172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480456" y="3021723"/>
            <a:ext cx="2042548" cy="646331"/>
          </a:xfrm>
          <a:prstGeom prst="rect">
            <a:avLst/>
          </a:prstGeom>
        </p:spPr>
        <p:txBody>
          <a:bodyPr wrap="square">
            <a:spAutoFit/>
          </a:bodyPr>
          <a:lstStyle/>
          <a:p>
            <a:pPr fontAlgn="t"/>
            <a:r>
              <a:rPr lang="en-US" dirty="0">
                <a:solidFill>
                  <a:srgbClr val="C00000"/>
                </a:solidFill>
                <a:latin typeface="Century Gothic" panose="020B0502020202020204" pitchFamily="34" charset="0"/>
              </a:rPr>
              <a:t>Transmission rate</a:t>
            </a: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65999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9</a:t>
            </a:fld>
            <a:endParaRPr lang="en-US"/>
          </a:p>
        </p:txBody>
      </p:sp>
      <p:pic>
        <p:nvPicPr>
          <p:cNvPr id="9" name="Picture 8">
            <a:extLst>
              <a:ext uri="{FF2B5EF4-FFF2-40B4-BE49-F238E27FC236}">
                <a16:creationId xmlns:a16="http://schemas.microsoft.com/office/drawing/2014/main" id="{8B7019C0-E1CC-934F-89DA-6ACC3F2038E1}"/>
              </a:ext>
            </a:extLst>
          </p:cNvPr>
          <p:cNvPicPr>
            <a:picLocks noChangeAspect="1"/>
          </p:cNvPicPr>
          <p:nvPr/>
        </p:nvPicPr>
        <p:blipFill>
          <a:blip r:embed="rId2"/>
          <a:stretch>
            <a:fillRect/>
          </a:stretch>
        </p:blipFill>
        <p:spPr>
          <a:xfrm>
            <a:off x="400957" y="1438275"/>
            <a:ext cx="4445000" cy="5283200"/>
          </a:xfrm>
          <a:prstGeom prst="rect">
            <a:avLst/>
          </a:prstGeom>
        </p:spPr>
      </p:pic>
      <p:grpSp>
        <p:nvGrpSpPr>
          <p:cNvPr id="14" name="Group 13">
            <a:extLst>
              <a:ext uri="{FF2B5EF4-FFF2-40B4-BE49-F238E27FC236}">
                <a16:creationId xmlns:a16="http://schemas.microsoft.com/office/drawing/2014/main" id="{1C97C14F-9964-E34A-9ADA-D8127D688639}"/>
              </a:ext>
            </a:extLst>
          </p:cNvPr>
          <p:cNvGrpSpPr/>
          <p:nvPr/>
        </p:nvGrpSpPr>
        <p:grpSpPr>
          <a:xfrm>
            <a:off x="5055819" y="1622054"/>
            <a:ext cx="6441221" cy="4437805"/>
            <a:chOff x="5409144" y="1708162"/>
            <a:chExt cx="5878034" cy="3876391"/>
          </a:xfrm>
        </p:grpSpPr>
        <p:pic>
          <p:nvPicPr>
            <p:cNvPr id="12" name="Picture 11">
              <a:extLst>
                <a:ext uri="{FF2B5EF4-FFF2-40B4-BE49-F238E27FC236}">
                  <a16:creationId xmlns:a16="http://schemas.microsoft.com/office/drawing/2014/main" id="{2B407CF7-B846-FA46-9C5C-9100AE9CFC85}"/>
                </a:ext>
              </a:extLst>
            </p:cNvPr>
            <p:cNvPicPr>
              <a:picLocks noChangeAspect="1"/>
            </p:cNvPicPr>
            <p:nvPr/>
          </p:nvPicPr>
          <p:blipFill>
            <a:blip r:embed="rId3"/>
            <a:stretch>
              <a:fillRect/>
            </a:stretch>
          </p:blipFill>
          <p:spPr>
            <a:xfrm>
              <a:off x="5579096" y="1708162"/>
              <a:ext cx="5708082" cy="3748258"/>
            </a:xfrm>
            <a:prstGeom prst="rect">
              <a:avLst/>
            </a:prstGeom>
          </p:spPr>
        </p:pic>
        <p:sp>
          <p:nvSpPr>
            <p:cNvPr id="13" name="TextBox 12">
              <a:extLst>
                <a:ext uri="{FF2B5EF4-FFF2-40B4-BE49-F238E27FC236}">
                  <a16:creationId xmlns:a16="http://schemas.microsoft.com/office/drawing/2014/main" id="{73EE8352-3981-A845-B9D4-210716D1A361}"/>
                </a:ext>
              </a:extLst>
            </p:cNvPr>
            <p:cNvSpPr txBox="1"/>
            <p:nvPr/>
          </p:nvSpPr>
          <p:spPr>
            <a:xfrm>
              <a:off x="5409144" y="4715123"/>
              <a:ext cx="1319134" cy="869430"/>
            </a:xfrm>
            <a:prstGeom prst="rect">
              <a:avLst/>
            </a:prstGeom>
            <a:solidFill>
              <a:schemeClr val="bg1"/>
            </a:solidFill>
          </p:spPr>
          <p:txBody>
            <a:bodyPr wrap="square" rtlCol="0">
              <a:spAutoFit/>
            </a:bodyPr>
            <a:lstStyle/>
            <a:p>
              <a:endParaRPr lang="en-US" dirty="0"/>
            </a:p>
          </p:txBody>
        </p:sp>
      </p:grpSp>
      <p:sp>
        <p:nvSpPr>
          <p:cNvPr id="17" name="Google Shape;62;p9">
            <a:extLst>
              <a:ext uri="{FF2B5EF4-FFF2-40B4-BE49-F238E27FC236}">
                <a16:creationId xmlns:a16="http://schemas.microsoft.com/office/drawing/2014/main" id="{4BCC52B3-DF98-034F-93D3-0E051D819D45}"/>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Deterministic ODE model and </a:t>
            </a:r>
          </a:p>
          <a:p>
            <a:pPr algn="ctr">
              <a:spcBef>
                <a:spcPts val="0"/>
              </a:spcBef>
              <a:buClr>
                <a:srgbClr val="990014"/>
              </a:buClr>
              <a:buSzPts val="2800"/>
            </a:pPr>
            <a:r>
              <a:rPr lang="en-US" sz="3733" b="1" dirty="0">
                <a:solidFill>
                  <a:srgbClr val="990014"/>
                </a:solidFill>
              </a:rPr>
              <a:t>branching probabilities</a:t>
            </a:r>
            <a:endParaRPr lang="en-US" dirty="0"/>
          </a:p>
        </p:txBody>
      </p:sp>
    </p:spTree>
    <p:extLst>
      <p:ext uri="{BB962C8B-B14F-4D97-AF65-F5344CB8AC3E}">
        <p14:creationId xmlns:p14="http://schemas.microsoft.com/office/powerpoint/2010/main" val="348842772"/>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3227</TotalTime>
  <Words>3952</Words>
  <Application>Microsoft Macintosh PowerPoint</Application>
  <PresentationFormat>Widescreen</PresentationFormat>
  <Paragraphs>541</Paragraphs>
  <Slides>48</Slides>
  <Notes>41</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Arial</vt:lpstr>
      <vt:lpstr>Calibri</vt:lpstr>
      <vt:lpstr>Cambria Math</vt:lpstr>
      <vt:lpstr>Century Gothic</vt:lpstr>
      <vt:lpstr>Courier New</vt:lpstr>
      <vt:lpstr>Helvetica Neue Light</vt:lpstr>
      <vt:lpstr>STIXGeneral-Italic</vt:lpstr>
      <vt:lpstr>STIXGeneral-Regular</vt:lpstr>
      <vt:lpstr>STIXVariants</vt:lpstr>
      <vt:lpstr>2_Office Theme</vt:lpstr>
      <vt:lpstr>4_Office Theme</vt:lpstr>
      <vt:lpstr> Risk-stratified COVID-19 Policy Analysis for Los Angeles County through an Integrated Risk and Stochastic Epidemiological Model</vt:lpstr>
      <vt:lpstr>Overview</vt:lpstr>
      <vt:lpstr>Why Our Model is Unique</vt:lpstr>
      <vt:lpstr>Epidemic Model: Methods</vt:lpstr>
      <vt:lpstr>PowerPoint Presentation</vt:lpstr>
      <vt:lpstr>PowerPoint Presentation</vt:lpstr>
      <vt:lpstr>PowerPoint Presentation</vt:lpstr>
      <vt:lpstr>PowerPoint Presentation</vt:lpstr>
      <vt:lpstr>PowerPoint Presentation</vt:lpstr>
      <vt:lpstr>Stochastic model</vt:lpstr>
      <vt:lpstr>Counting processes for transitions between states</vt:lpstr>
      <vt:lpstr>Counting processes for transitions between states</vt:lpstr>
      <vt:lpstr>Stochastic model</vt:lpstr>
      <vt:lpstr>Calculating R0</vt:lpstr>
      <vt:lpstr>Epidemic Model: Parameter estimation</vt:lpstr>
      <vt:lpstr>Data used for parameter estimation</vt:lpstr>
      <vt:lpstr>PowerPoint Presentation</vt:lpstr>
      <vt:lpstr>Approximate Bayesian Computation</vt:lpstr>
      <vt:lpstr>Approximate Bayesian Computation</vt:lpstr>
      <vt:lpstr>PowerPoint Presentation</vt:lpstr>
      <vt:lpstr>Epidemic Model: Estimates</vt:lpstr>
      <vt:lpstr>Assessing Model Fit with Data </vt:lpstr>
      <vt:lpstr>Trends in R0</vt:lpstr>
      <vt:lpstr>Current Observed and Estimated Total Illnesses</vt:lpstr>
      <vt:lpstr>Population Average Probabilities of Severe Disease</vt:lpstr>
      <vt:lpstr>Healthcare Variables</vt:lpstr>
      <vt:lpstr>Risk Model: Methods</vt:lpstr>
      <vt:lpstr>PowerPoint Presentation</vt:lpstr>
      <vt:lpstr>PowerPoint Presentation</vt:lpstr>
      <vt:lpstr>PowerPoint Presentation</vt:lpstr>
      <vt:lpstr>PowerPoint Presentation</vt:lpstr>
      <vt:lpstr>PowerPoint Presentation</vt:lpstr>
      <vt:lpstr>PowerPoint Presentation</vt:lpstr>
      <vt:lpstr>Incorporating Risk Profiles</vt:lpstr>
      <vt:lpstr>Incorporating Risk Profiles Into Epidemic Model</vt:lpstr>
      <vt:lpstr>PowerPoint Presentation</vt:lpstr>
      <vt:lpstr>PowerPoint Presentation</vt:lpstr>
      <vt:lpstr>Risk Model: Results</vt:lpstr>
      <vt:lpstr>Incorporating Risk Profiles</vt:lpstr>
      <vt:lpstr>Incorporating Risk Profiles Into Epidemic Model</vt:lpstr>
      <vt:lpstr>PowerPoint Presentation</vt:lpstr>
      <vt:lpstr>Scenario analysis: Results</vt:lpstr>
      <vt:lpstr>Counterfactual: Differing Social Distancing </vt:lpstr>
      <vt:lpstr>Counterfactual: Protect the At-Risk (e.g. 65+)</vt:lpstr>
      <vt:lpstr>Scenarios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Incorporation of risk factors in a stochastic epidemiological COVID-19 model for Los Angeles County</dc:title>
  <dc:creator>Abigail Horn</dc:creator>
  <cp:lastModifiedBy>Abigail Horn</cp:lastModifiedBy>
  <cp:revision>216</cp:revision>
  <dcterms:created xsi:type="dcterms:W3CDTF">2020-06-19T05:55:34Z</dcterms:created>
  <dcterms:modified xsi:type="dcterms:W3CDTF">2020-11-12T09:05:36Z</dcterms:modified>
</cp:coreProperties>
</file>